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98" r:id="rId3"/>
    <p:sldId id="299" r:id="rId4"/>
    <p:sldId id="314" r:id="rId5"/>
    <p:sldId id="316" r:id="rId6"/>
    <p:sldId id="287" r:id="rId7"/>
    <p:sldId id="301" r:id="rId8"/>
    <p:sldId id="288" r:id="rId9"/>
    <p:sldId id="302" r:id="rId10"/>
    <p:sldId id="306" r:id="rId11"/>
    <p:sldId id="310" r:id="rId12"/>
    <p:sldId id="309" r:id="rId13"/>
    <p:sldId id="303" r:id="rId14"/>
    <p:sldId id="307" r:id="rId15"/>
    <p:sldId id="304" r:id="rId16"/>
    <p:sldId id="305" r:id="rId17"/>
    <p:sldId id="315" r:id="rId18"/>
    <p:sldId id="311" r:id="rId19"/>
    <p:sldId id="313" r:id="rId20"/>
    <p:sldId id="312" r:id="rId21"/>
    <p:sldId id="317" r:id="rId22"/>
  </p:sldIdLst>
  <p:sldSz cx="9144000" cy="6858000" type="screen4x3"/>
  <p:notesSz cx="68580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3ED6"/>
    <a:srgbClr val="0000BA"/>
    <a:srgbClr val="D367D6"/>
    <a:srgbClr val="D7E4BD"/>
    <a:srgbClr val="FFE23C"/>
    <a:srgbClr val="63B2E3"/>
    <a:srgbClr val="0BA2E3"/>
    <a:srgbClr val="35FF4E"/>
    <a:srgbClr val="7F70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9878" autoAdjust="0"/>
  </p:normalViewPr>
  <p:slideViewPr>
    <p:cSldViewPr snapToGrid="0" snapToObjects="1">
      <p:cViewPr varScale="1">
        <p:scale>
          <a:sx n="56" d="100"/>
          <a:sy n="56" d="100"/>
        </p:scale>
        <p:origin x="96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52" d="100"/>
          <a:sy n="52" d="100"/>
        </p:scale>
        <p:origin x="-2880" y="-108"/>
      </p:cViewPr>
      <p:guideLst>
        <p:guide orient="horz" pos="2928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ariska.Weijerman\Desktop\EcosystemModel\papers\HumanDimension\MSE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ariska.Weijerman\Desktop\EcosystemModel\papers\HumanDimension\MSE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ariska.Weijerman\Desktop\EcosystemModel\papers\HumanDimension\MSE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ariska.Weijerman\Desktop\EcosystemModel\papers\HumanDimension\MSE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ariska.Weijerman\Desktop\EcosystemModel\papers\HumanDimension\MSE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5.2832604071309706E-2"/>
          <c:y val="1.8710906845874706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22301493081429558"/>
          <c:y val="0.19952838396211978"/>
          <c:w val="0.54986020561941618"/>
          <c:h val="0.61025815544950968"/>
        </c:manualLayout>
      </c:layout>
      <c:radarChart>
        <c:radarStyle val="filled"/>
        <c:varyColors val="0"/>
        <c:ser>
          <c:idx val="0"/>
          <c:order val="0"/>
          <c:spPr>
            <a:solidFill>
              <a:schemeClr val="tx1"/>
            </a:solidFill>
          </c:spPr>
          <c:val>
            <c:numRef>
              <c:f>metrics!$AE$2:$AE$9</c:f>
              <c:numCache>
                <c:formatCode>General</c:formatCode>
                <c:ptCount val="8"/>
                <c:pt idx="0">
                  <c:v>0.20738621799404142</c:v>
                </c:pt>
                <c:pt idx="1">
                  <c:v>0.22078323492060525</c:v>
                </c:pt>
                <c:pt idx="2">
                  <c:v>0.73081620213577447</c:v>
                </c:pt>
                <c:pt idx="3">
                  <c:v>0.879869066732477</c:v>
                </c:pt>
                <c:pt idx="4">
                  <c:v>0.23365472708463883</c:v>
                </c:pt>
                <c:pt idx="5">
                  <c:v>0.30396975432481643</c:v>
                </c:pt>
                <c:pt idx="6">
                  <c:v>0.55221778331450622</c:v>
                </c:pt>
                <c:pt idx="7">
                  <c:v>0.17357279757915164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metrics!$AE$1</c15:sqref>
                        </c15:formulaRef>
                      </c:ext>
                    </c:extLst>
                    <c:strCache>
                      <c:ptCount val="1"/>
                      <c:pt idx="0">
                        <c:v>Status Quo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metrics!$AD$2:$AD$9</c15:sqref>
                        </c15:formulaRef>
                      </c:ext>
                    </c:extLst>
                    <c:strCache>
                      <c:ptCount val="8"/>
                      <c:pt idx="0">
                        <c:v>species abundance</c:v>
                      </c:pt>
                      <c:pt idx="1">
                        <c:v>biomass charismatic species</c:v>
                      </c:pt>
                      <c:pt idx="2">
                        <c:v>landings targeted fish groups</c:v>
                      </c:pt>
                      <c:pt idx="3">
                        <c:v>total landings</c:v>
                      </c:pt>
                      <c:pt idx="4">
                        <c:v>reef condition</c:v>
                      </c:pt>
                      <c:pt idx="5">
                        <c:v>Evenness</c:v>
                      </c:pt>
                      <c:pt idx="6">
                        <c:v>sp. richness</c:v>
                      </c:pt>
                      <c:pt idx="7">
                        <c:v>size distr. shark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7FB7-43FD-9257-4BA773CA32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4889216"/>
        <c:axId val="234890752"/>
      </c:radarChart>
      <c:catAx>
        <c:axId val="234889216"/>
        <c:scaling>
          <c:orientation val="minMax"/>
        </c:scaling>
        <c:delete val="0"/>
        <c:axPos val="b"/>
        <c:majorGridlines/>
        <c:numFmt formatCode="General" sourceLinked="0"/>
        <c:majorTickMark val="out"/>
        <c:minorTickMark val="none"/>
        <c:tickLblPos val="nextTo"/>
        <c:crossAx val="234890752"/>
        <c:crosses val="autoZero"/>
        <c:auto val="1"/>
        <c:lblAlgn val="ctr"/>
        <c:lblOffset val="100"/>
        <c:noMultiLvlLbl val="0"/>
      </c:catAx>
      <c:valAx>
        <c:axId val="234890752"/>
        <c:scaling>
          <c:orientation val="minMax"/>
        </c:scaling>
        <c:delete val="1"/>
        <c:axPos val="l"/>
        <c:majorGridlines/>
        <c:numFmt formatCode="General" sourceLinked="1"/>
        <c:majorTickMark val="cross"/>
        <c:minorTickMark val="none"/>
        <c:tickLblPos val="nextTo"/>
        <c:crossAx val="234889216"/>
        <c:crosses val="autoZero"/>
        <c:crossBetween val="between"/>
      </c:valAx>
    </c:plotArea>
    <c:plotVisOnly val="1"/>
    <c:dispBlanksAs val="gap"/>
    <c:showDLblsOverMax val="0"/>
  </c:chart>
  <c:spPr>
    <a:solidFill>
      <a:schemeClr val="bg1"/>
    </a:solidFill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Size &amp; Bag </a:t>
            </a:r>
          </a:p>
          <a:p>
            <a:pPr>
              <a:defRPr/>
            </a:pPr>
            <a:r>
              <a:rPr lang="en-US" dirty="0"/>
              <a:t>limit</a:t>
            </a:r>
          </a:p>
        </c:rich>
      </c:tx>
      <c:layout>
        <c:manualLayout>
          <c:xMode val="edge"/>
          <c:yMode val="edge"/>
          <c:x val="0"/>
          <c:y val="3.6539689295594815E-3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20183923884514435"/>
          <c:y val="0.18699758813932044"/>
          <c:w val="0.59561712598425209"/>
          <c:h val="0.64391040646946163"/>
        </c:manualLayout>
      </c:layout>
      <c:radarChart>
        <c:radarStyle val="filled"/>
        <c:varyColors val="0"/>
        <c:ser>
          <c:idx val="0"/>
          <c:order val="0"/>
          <c:spPr>
            <a:solidFill>
              <a:schemeClr val="bg2">
                <a:lumMod val="50000"/>
              </a:schemeClr>
            </a:solidFill>
          </c:spPr>
          <c:val>
            <c:numRef>
              <c:f>metrics!$AH$2:$AH$9</c:f>
              <c:numCache>
                <c:formatCode>General</c:formatCode>
                <c:ptCount val="8"/>
                <c:pt idx="0">
                  <c:v>0.51069787792208765</c:v>
                </c:pt>
                <c:pt idx="1">
                  <c:v>0.46056486889262105</c:v>
                </c:pt>
                <c:pt idx="2">
                  <c:v>0.49736865974329192</c:v>
                </c:pt>
                <c:pt idx="3">
                  <c:v>0.47211698617443593</c:v>
                </c:pt>
                <c:pt idx="4">
                  <c:v>0.1507359916160009</c:v>
                </c:pt>
                <c:pt idx="5">
                  <c:v>0.25321141439730449</c:v>
                </c:pt>
                <c:pt idx="6">
                  <c:v>0.61957603533381</c:v>
                </c:pt>
                <c:pt idx="7">
                  <c:v>0.56771524056390721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metrics!$AH$1</c15:sqref>
                        </c15:formulaRef>
                      </c:ext>
                    </c:extLst>
                    <c:strCache>
                      <c:ptCount val="1"/>
                      <c:pt idx="0">
                        <c:v>Size&amp;Bag limit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metrics!$AD$2:$AD$9</c15:sqref>
                        </c15:formulaRef>
                      </c:ext>
                    </c:extLst>
                    <c:strCache>
                      <c:ptCount val="8"/>
                      <c:pt idx="0">
                        <c:v>species abundance</c:v>
                      </c:pt>
                      <c:pt idx="1">
                        <c:v>biomass charismatic species</c:v>
                      </c:pt>
                      <c:pt idx="2">
                        <c:v>landings targeted fish groups</c:v>
                      </c:pt>
                      <c:pt idx="3">
                        <c:v>total landings</c:v>
                      </c:pt>
                      <c:pt idx="4">
                        <c:v>reef condition</c:v>
                      </c:pt>
                      <c:pt idx="5">
                        <c:v>Evenness</c:v>
                      </c:pt>
                      <c:pt idx="6">
                        <c:v>sp. richness</c:v>
                      </c:pt>
                      <c:pt idx="7">
                        <c:v>size distr. shark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45B6-4401-9F54-5FD98AB7BD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4962304"/>
        <c:axId val="234968192"/>
      </c:radarChart>
      <c:catAx>
        <c:axId val="234962304"/>
        <c:scaling>
          <c:orientation val="minMax"/>
        </c:scaling>
        <c:delete val="0"/>
        <c:axPos val="b"/>
        <c:majorGridlines/>
        <c:numFmt formatCode="General" sourceLinked="0"/>
        <c:majorTickMark val="out"/>
        <c:minorTickMark val="none"/>
        <c:tickLblPos val="nextTo"/>
        <c:crossAx val="234968192"/>
        <c:crosses val="autoZero"/>
        <c:auto val="1"/>
        <c:lblAlgn val="ctr"/>
        <c:lblOffset val="100"/>
        <c:noMultiLvlLbl val="0"/>
      </c:catAx>
      <c:valAx>
        <c:axId val="234968192"/>
        <c:scaling>
          <c:orientation val="minMax"/>
          <c:max val="1"/>
        </c:scaling>
        <c:delete val="1"/>
        <c:axPos val="l"/>
        <c:majorGridlines/>
        <c:numFmt formatCode="General" sourceLinked="1"/>
        <c:majorTickMark val="cross"/>
        <c:minorTickMark val="none"/>
        <c:tickLblPos val="nextTo"/>
        <c:crossAx val="234962304"/>
        <c:crosses val="autoZero"/>
        <c:crossBetween val="between"/>
      </c:valAx>
    </c:plotArea>
    <c:plotVisOnly val="1"/>
    <c:dispBlanksAs val="gap"/>
    <c:showDLblsOverMax val="0"/>
  </c:chart>
  <c:spPr>
    <a:solidFill>
      <a:schemeClr val="bg1"/>
    </a:solidFill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Watershed</a:t>
            </a:r>
          </a:p>
        </c:rich>
      </c:tx>
      <c:layout>
        <c:manualLayout>
          <c:xMode val="edge"/>
          <c:yMode val="edge"/>
          <c:x val="1.9861084437616029E-3"/>
          <c:y val="3.7525701381250825E-4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7035144997119261"/>
          <c:y val="0.22234633042003771"/>
          <c:w val="0.56234331988989172"/>
          <c:h val="0.6231369712928384"/>
        </c:manualLayout>
      </c:layout>
      <c:radarChart>
        <c:radarStyle val="filled"/>
        <c:varyColors val="0"/>
        <c:ser>
          <c:idx val="0"/>
          <c:order val="0"/>
          <c:spPr>
            <a:solidFill>
              <a:schemeClr val="accent6">
                <a:lumMod val="50000"/>
              </a:schemeClr>
            </a:solidFill>
          </c:spPr>
          <c:val>
            <c:numRef>
              <c:f>metrics!$AJ$2:$AJ$9</c:f>
              <c:numCache>
                <c:formatCode>General</c:formatCode>
                <c:ptCount val="8"/>
                <c:pt idx="0">
                  <c:v>0.18996852645466292</c:v>
                </c:pt>
                <c:pt idx="1">
                  <c:v>0.2400335657744293</c:v>
                </c:pt>
                <c:pt idx="2">
                  <c:v>0.80526392098697552</c:v>
                </c:pt>
                <c:pt idx="3">
                  <c:v>0.86849671171970177</c:v>
                </c:pt>
                <c:pt idx="4">
                  <c:v>0.88992413806337767</c:v>
                </c:pt>
                <c:pt idx="5">
                  <c:v>0.91611424680209885</c:v>
                </c:pt>
                <c:pt idx="6">
                  <c:v>0.63269041046540742</c:v>
                </c:pt>
                <c:pt idx="7">
                  <c:v>0.173689504394374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metrics!$AJ$1</c15:sqref>
                        </c15:formulaRef>
                      </c:ext>
                    </c:extLst>
                    <c:strCache>
                      <c:ptCount val="1"/>
                      <c:pt idx="0">
                        <c:v>Status quo&amp;WQ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metrics!$AD$2:$AD$9</c15:sqref>
                        </c15:formulaRef>
                      </c:ext>
                    </c:extLst>
                    <c:strCache>
                      <c:ptCount val="8"/>
                      <c:pt idx="0">
                        <c:v>species abundance</c:v>
                      </c:pt>
                      <c:pt idx="1">
                        <c:v>biomass charismatic species</c:v>
                      </c:pt>
                      <c:pt idx="2">
                        <c:v>landings targeted fish groups</c:v>
                      </c:pt>
                      <c:pt idx="3">
                        <c:v>total landings</c:v>
                      </c:pt>
                      <c:pt idx="4">
                        <c:v>reef condition</c:v>
                      </c:pt>
                      <c:pt idx="5">
                        <c:v>Evenness</c:v>
                      </c:pt>
                      <c:pt idx="6">
                        <c:v>sp. richness</c:v>
                      </c:pt>
                      <c:pt idx="7">
                        <c:v>size distr. shark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25CD-4206-944B-496688C363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5000576"/>
        <c:axId val="235002112"/>
      </c:radarChart>
      <c:catAx>
        <c:axId val="235000576"/>
        <c:scaling>
          <c:orientation val="minMax"/>
        </c:scaling>
        <c:delete val="0"/>
        <c:axPos val="b"/>
        <c:majorGridlines/>
        <c:numFmt formatCode="General" sourceLinked="0"/>
        <c:majorTickMark val="out"/>
        <c:minorTickMark val="none"/>
        <c:tickLblPos val="nextTo"/>
        <c:crossAx val="235002112"/>
        <c:crosses val="autoZero"/>
        <c:auto val="1"/>
        <c:lblAlgn val="ctr"/>
        <c:lblOffset val="100"/>
        <c:noMultiLvlLbl val="0"/>
      </c:catAx>
      <c:valAx>
        <c:axId val="235002112"/>
        <c:scaling>
          <c:orientation val="minMax"/>
          <c:max val="1"/>
        </c:scaling>
        <c:delete val="1"/>
        <c:axPos val="l"/>
        <c:majorGridlines/>
        <c:numFmt formatCode="General" sourceLinked="1"/>
        <c:majorTickMark val="cross"/>
        <c:minorTickMark val="none"/>
        <c:tickLblPos val="nextTo"/>
        <c:crossAx val="235000576"/>
        <c:crosses val="autoZero"/>
        <c:crossBetween val="between"/>
      </c:valAx>
    </c:plotArea>
    <c:plotVisOnly val="1"/>
    <c:dispBlanksAs val="gap"/>
    <c:showDLblsOverMax val="0"/>
  </c:chart>
  <c:spPr>
    <a:solidFill>
      <a:schemeClr val="bg1"/>
    </a:solidFill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Size &amp; Bag</a:t>
            </a:r>
          </a:p>
          <a:p>
            <a:pPr>
              <a:defRPr/>
            </a:pPr>
            <a:r>
              <a:rPr lang="en-US" dirty="0"/>
              <a:t>&amp;Watershed</a:t>
            </a:r>
          </a:p>
        </c:rich>
      </c:tx>
      <c:layout>
        <c:manualLayout>
          <c:xMode val="edge"/>
          <c:yMode val="edge"/>
          <c:x val="6.9374453193350718E-3"/>
          <c:y val="1.3888888888888888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22949905691960265"/>
          <c:y val="0.22800625531564653"/>
          <c:w val="0.56897655303623407"/>
          <c:h val="0.63667041619797515"/>
        </c:manualLayout>
      </c:layout>
      <c:radarChart>
        <c:radarStyle val="filled"/>
        <c:varyColors val="0"/>
        <c:ser>
          <c:idx val="0"/>
          <c:order val="0"/>
          <c:spPr>
            <a:solidFill>
              <a:schemeClr val="bg2">
                <a:lumMod val="25000"/>
              </a:schemeClr>
            </a:solidFill>
          </c:spPr>
          <c:val>
            <c:numRef>
              <c:f>metrics!$AI$2:$AI$9</c:f>
              <c:numCache>
                <c:formatCode>General</c:formatCode>
                <c:ptCount val="8"/>
                <c:pt idx="0">
                  <c:v>0.50850992056718614</c:v>
                </c:pt>
                <c:pt idx="1">
                  <c:v>0.56551083680429348</c:v>
                </c:pt>
                <c:pt idx="2">
                  <c:v>0.5147448914885252</c:v>
                </c:pt>
                <c:pt idx="3">
                  <c:v>0.46860235247989879</c:v>
                </c:pt>
                <c:pt idx="4">
                  <c:v>0.80170969774002987</c:v>
                </c:pt>
                <c:pt idx="5">
                  <c:v>0.7413684134544376</c:v>
                </c:pt>
                <c:pt idx="6">
                  <c:v>0.69570483956246321</c:v>
                </c:pt>
                <c:pt idx="7">
                  <c:v>0.56771524056390721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metrics!$AI$1</c15:sqref>
                        </c15:formulaRef>
                      </c:ext>
                    </c:extLst>
                    <c:strCache>
                      <c:ptCount val="1"/>
                      <c:pt idx="0">
                        <c:v>Size&amp;Bag&amp;WQ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metrics!$AD$2:$AD$9</c15:sqref>
                        </c15:formulaRef>
                      </c:ext>
                    </c:extLst>
                    <c:strCache>
                      <c:ptCount val="8"/>
                      <c:pt idx="0">
                        <c:v>species abundance</c:v>
                      </c:pt>
                      <c:pt idx="1">
                        <c:v>biomass charismatic species</c:v>
                      </c:pt>
                      <c:pt idx="2">
                        <c:v>landings targeted fish groups</c:v>
                      </c:pt>
                      <c:pt idx="3">
                        <c:v>total landings</c:v>
                      </c:pt>
                      <c:pt idx="4">
                        <c:v>reef condition</c:v>
                      </c:pt>
                      <c:pt idx="5">
                        <c:v>Evenness</c:v>
                      </c:pt>
                      <c:pt idx="6">
                        <c:v>sp. richness</c:v>
                      </c:pt>
                      <c:pt idx="7">
                        <c:v>size distr. shark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3B22-4C80-83B6-3EAB30EC8B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5276160"/>
        <c:axId val="235277696"/>
      </c:radarChart>
      <c:catAx>
        <c:axId val="235276160"/>
        <c:scaling>
          <c:orientation val="minMax"/>
        </c:scaling>
        <c:delete val="0"/>
        <c:axPos val="b"/>
        <c:majorGridlines/>
        <c:numFmt formatCode="General" sourceLinked="0"/>
        <c:majorTickMark val="out"/>
        <c:minorTickMark val="none"/>
        <c:tickLblPos val="nextTo"/>
        <c:crossAx val="235277696"/>
        <c:crosses val="autoZero"/>
        <c:auto val="1"/>
        <c:lblAlgn val="ctr"/>
        <c:lblOffset val="100"/>
        <c:noMultiLvlLbl val="0"/>
      </c:catAx>
      <c:valAx>
        <c:axId val="235277696"/>
        <c:scaling>
          <c:orientation val="minMax"/>
          <c:max val="1"/>
        </c:scaling>
        <c:delete val="1"/>
        <c:axPos val="l"/>
        <c:majorGridlines/>
        <c:numFmt formatCode="General" sourceLinked="1"/>
        <c:majorTickMark val="cross"/>
        <c:minorTickMark val="none"/>
        <c:tickLblPos val="nextTo"/>
        <c:crossAx val="235276160"/>
        <c:crosses val="autoZero"/>
        <c:crossBetween val="between"/>
      </c:valAx>
    </c:plotArea>
    <c:plotVisOnly val="1"/>
    <c:dispBlanksAs val="gap"/>
    <c:showDLblsOverMax val="0"/>
  </c:chart>
  <c:spPr>
    <a:solidFill>
      <a:schemeClr val="bg1"/>
    </a:solidFill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Full</a:t>
            </a:r>
          </a:p>
          <a:p>
            <a:pPr>
              <a:defRPr/>
            </a:pPr>
            <a:r>
              <a:rPr lang="en-US"/>
              <a:t>Regulations</a:t>
            </a:r>
          </a:p>
        </c:rich>
      </c:tx>
      <c:layout>
        <c:manualLayout>
          <c:xMode val="edge"/>
          <c:yMode val="edge"/>
          <c:x val="3.5555555555555588E-3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24492177333680343"/>
          <c:y val="0.19491504843033411"/>
          <c:w val="0.54872488923806639"/>
          <c:h val="0.68110703243945037"/>
        </c:manualLayout>
      </c:layout>
      <c:radarChart>
        <c:radarStyle val="filled"/>
        <c:varyColors val="0"/>
        <c:ser>
          <c:idx val="0"/>
          <c:order val="0"/>
          <c:val>
            <c:numRef>
              <c:f>metrics!$AK$2:$AK$9</c:f>
              <c:numCache>
                <c:formatCode>General</c:formatCode>
                <c:ptCount val="8"/>
                <c:pt idx="0">
                  <c:v>0.91114969426756376</c:v>
                </c:pt>
                <c:pt idx="1">
                  <c:v>0.5802487191329887</c:v>
                </c:pt>
                <c:pt idx="2">
                  <c:v>0.50237855831614764</c:v>
                </c:pt>
                <c:pt idx="3">
                  <c:v>8.1019170403055493E-2</c:v>
                </c:pt>
                <c:pt idx="4">
                  <c:v>0.80454262590206527</c:v>
                </c:pt>
                <c:pt idx="5">
                  <c:v>0.73638386091696639</c:v>
                </c:pt>
                <c:pt idx="6">
                  <c:v>0.69973121895584023</c:v>
                </c:pt>
                <c:pt idx="7">
                  <c:v>0.63500776650626967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metrics!$AK$1</c15:sqref>
                        </c15:formulaRef>
                      </c:ext>
                    </c:extLst>
                    <c:strCache>
                      <c:ptCount val="1"/>
                      <c:pt idx="0">
                        <c:v>Full Regulations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metrics!$AD$2:$AD$9</c15:sqref>
                        </c15:formulaRef>
                      </c:ext>
                    </c:extLst>
                    <c:strCache>
                      <c:ptCount val="8"/>
                      <c:pt idx="0">
                        <c:v>species abundance</c:v>
                      </c:pt>
                      <c:pt idx="1">
                        <c:v>biomass charismatic species</c:v>
                      </c:pt>
                      <c:pt idx="2">
                        <c:v>landings targeted fish groups</c:v>
                      </c:pt>
                      <c:pt idx="3">
                        <c:v>total landings</c:v>
                      </c:pt>
                      <c:pt idx="4">
                        <c:v>reef condition</c:v>
                      </c:pt>
                      <c:pt idx="5">
                        <c:v>Evenness</c:v>
                      </c:pt>
                      <c:pt idx="6">
                        <c:v>sp. richness</c:v>
                      </c:pt>
                      <c:pt idx="7">
                        <c:v>size distr. shark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FA33-42F5-B775-000CC7ECAE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5322368"/>
        <c:axId val="235340544"/>
      </c:radarChart>
      <c:catAx>
        <c:axId val="235322368"/>
        <c:scaling>
          <c:orientation val="minMax"/>
        </c:scaling>
        <c:delete val="0"/>
        <c:axPos val="b"/>
        <c:majorGridlines/>
        <c:numFmt formatCode="General" sourceLinked="0"/>
        <c:majorTickMark val="out"/>
        <c:minorTickMark val="none"/>
        <c:tickLblPos val="nextTo"/>
        <c:crossAx val="235340544"/>
        <c:crosses val="autoZero"/>
        <c:auto val="1"/>
        <c:lblAlgn val="ctr"/>
        <c:lblOffset val="100"/>
        <c:noMultiLvlLbl val="0"/>
      </c:catAx>
      <c:valAx>
        <c:axId val="235340544"/>
        <c:scaling>
          <c:orientation val="minMax"/>
          <c:max val="1"/>
        </c:scaling>
        <c:delete val="1"/>
        <c:axPos val="l"/>
        <c:majorGridlines/>
        <c:numFmt formatCode="General" sourceLinked="1"/>
        <c:majorTickMark val="cross"/>
        <c:minorTickMark val="none"/>
        <c:tickLblPos val="nextTo"/>
        <c:crossAx val="235322368"/>
        <c:crosses val="autoZero"/>
        <c:crossBetween val="between"/>
      </c:valAx>
    </c:plotArea>
    <c:plotVisOnly val="1"/>
    <c:dispBlanksAs val="gap"/>
    <c:showDLblsOverMax val="0"/>
  </c:chart>
  <c:spPr>
    <a:solidFill>
      <a:schemeClr val="bg1"/>
    </a:solidFill>
  </c:sp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0732C8-3E6F-4651-93E3-8B3C64D22D16}" type="datetimeFigureOut">
              <a:rPr lang="en-US" smtClean="0"/>
              <a:pPr/>
              <a:t>8/7/2017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F1E526-C1A0-4C5D-A78E-4C726F4E967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074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A540AF-D67E-5A40-B8F3-F237A255F1D2}" type="datetimeFigureOut">
              <a:rPr lang="en-US" smtClean="0"/>
              <a:pPr/>
              <a:t>8/7/2017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99A071-023D-DF45-BB71-443F530699A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9368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99A071-023D-DF45-BB71-443F530699A9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17465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99A071-023D-DF45-BB71-443F530699A9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02574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2BD9-8D69-4913-A7BC-C4C1C64E23F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9771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99A071-023D-DF45-BB71-443F530699A9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0447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A84FA0-955B-4DD5-B4EC-499562A4505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5862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99A071-023D-DF45-BB71-443F530699A9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8171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lang="en-US" dirty="0"/>
          </a:p>
        </p:txBody>
      </p:sp>
      <p:sp>
        <p:nvSpPr>
          <p:cNvPr id="96" name="Shape 9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390580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lang="en-US" sz="1200" b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86467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99A071-023D-DF45-BB71-443F530699A9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7946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99A071-023D-DF45-BB71-443F530699A9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97175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99A071-023D-DF45-BB71-443F530699A9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45516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99A071-023D-DF45-BB71-443F530699A9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97175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99A071-023D-DF45-BB71-443F530699A9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35796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12</a:t>
            </a:fld>
            <a:endParaRPr lang="en-US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Shape 22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30" name="Shape 2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None/>
            </a:pPr>
            <a:endParaRPr lang="en-US" dirty="0"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644260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8637748" y="6488668"/>
            <a:ext cx="506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0E59D30-32EB-1449-9DD2-88F8F2CECCC8}" type="slidenum">
              <a:rPr lang="en-US" smtClean="0">
                <a:solidFill>
                  <a:schemeClr val="bg1"/>
                </a:solidFill>
                <a:latin typeface="Myriad Pro"/>
                <a:cs typeface="Myriad Pro"/>
              </a:rPr>
              <a:pPr/>
              <a:t>‹#›</a:t>
            </a:fld>
            <a:endParaRPr lang="en-US" dirty="0">
              <a:solidFill>
                <a:schemeClr val="bg1"/>
              </a:solidFill>
              <a:latin typeface="Myriad Pro"/>
              <a:cs typeface="Myriad Pro"/>
            </a:endParaRPr>
          </a:p>
        </p:txBody>
      </p:sp>
      <p:pic>
        <p:nvPicPr>
          <p:cNvPr id="13" name="Picture 12" descr="slice_8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62288" cy="546457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0" y="6488113"/>
            <a:ext cx="9163050" cy="369887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1800" baseline="0"/>
            </a:lvl1pPr>
            <a:lvl5pPr>
              <a:defRPr/>
            </a:lvl5pPr>
          </a:lstStyle>
          <a:p>
            <a:pPr lvl="0"/>
            <a:r>
              <a:rPr lang="en-US" dirty="0"/>
              <a:t>PIFCS Socio-economic Program Review										Aug 2, 2017</a:t>
            </a:r>
          </a:p>
        </p:txBody>
      </p:sp>
    </p:spTree>
    <p:extLst>
      <p:ext uri="{BB962C8B-B14F-4D97-AF65-F5344CB8AC3E}">
        <p14:creationId xmlns:p14="http://schemas.microsoft.com/office/powerpoint/2010/main" val="2277319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BBCCF-0831-F841-9118-2C9D3AB9CB2D}" type="datetimeFigureOut">
              <a:rPr lang="en-US" smtClean="0"/>
              <a:pPr/>
              <a:t>8/7/2017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FB8DF-4480-2344-AFDC-7E84E97956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7046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BBCCF-0831-F841-9118-2C9D3AB9CB2D}" type="datetimeFigureOut">
              <a:rPr lang="en-US" smtClean="0"/>
              <a:pPr/>
              <a:t>8/7/2017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FB8DF-4480-2344-AFDC-7E84E97956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70454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67601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lr>
                <a:schemeClr val="accent1"/>
              </a:buClr>
              <a:buFont typeface="Arial Narrow"/>
              <a:buNone/>
              <a:defRPr sz="3600" b="1" i="0" u="none" strike="noStrike" cap="none">
                <a:solidFill>
                  <a:schemeClr val="accent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sldNum" idx="12"/>
          </p:nvPr>
        </p:nvSpPr>
        <p:spPr>
          <a:xfrm>
            <a:off x="2285999" y="6355080"/>
            <a:ext cx="6400800" cy="502919"/>
          </a:xfrm>
          <a:prstGeom prst="rect">
            <a:avLst/>
          </a:prstGeom>
          <a:noFill/>
          <a:ln>
            <a:noFill/>
          </a:ln>
        </p:spPr>
        <p:txBody>
          <a:bodyPr lIns="0" tIns="45700" rIns="0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r>
              <a:rPr lang="en-US" sz="800" b="0" i="0" u="none" strike="noStrike" cap="none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U.S. Department of Commerce | National Oceanic and Atmospheric Administration | NOAA Fisheries | Page </a:t>
            </a:r>
            <a:fld id="{00000000-1234-1234-1234-123412341234}" type="slidenum">
              <a:rPr lang="en-US" sz="800" b="0" i="0" u="none" strike="noStrike" cap="none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‹#›</a:t>
            </a:fld>
            <a:endParaRPr lang="en-US" sz="800" b="0" i="0" u="none" strike="noStrike" cap="none">
              <a:solidFill>
                <a:srgbClr val="000000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60" name="Shape 6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297706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927C-F554-4DFC-98EC-3FED95E5023B}" type="datetimeFigureOut">
              <a:rPr lang="en-US" smtClean="0"/>
              <a:t>8/7/2017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04371-04F4-44AC-8EC2-E5FFA5323A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4848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BBCCF-0831-F841-9118-2C9D3AB9CB2D}" type="datetimeFigureOut">
              <a:rPr lang="en-US" smtClean="0"/>
              <a:pPr/>
              <a:t>8/7/2017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FB8DF-4480-2344-AFDC-7E84E97956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4376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BBCCF-0831-F841-9118-2C9D3AB9CB2D}" type="datetimeFigureOut">
              <a:rPr lang="en-US" smtClean="0"/>
              <a:pPr/>
              <a:t>8/7/2017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FB8DF-4480-2344-AFDC-7E84E97956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5803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BBCCF-0831-F841-9118-2C9D3AB9CB2D}" type="datetimeFigureOut">
              <a:rPr lang="en-US" smtClean="0"/>
              <a:pPr/>
              <a:t>8/7/2017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FB8DF-4480-2344-AFDC-7E84E97956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9777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BBCCF-0831-F841-9118-2C9D3AB9CB2D}" type="datetimeFigureOut">
              <a:rPr lang="en-US" smtClean="0"/>
              <a:pPr/>
              <a:t>8/7/2017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FB8DF-4480-2344-AFDC-7E84E97956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853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BBCCF-0831-F841-9118-2C9D3AB9CB2D}" type="datetimeFigureOut">
              <a:rPr lang="en-US" smtClean="0"/>
              <a:pPr/>
              <a:t>8/7/2017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FB8DF-4480-2344-AFDC-7E84E97956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6402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BBCCF-0831-F841-9118-2C9D3AB9CB2D}" type="datetimeFigureOut">
              <a:rPr lang="en-US" smtClean="0"/>
              <a:pPr/>
              <a:t>8/7/2017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FB8DF-4480-2344-AFDC-7E84E97956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818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BBCCF-0831-F841-9118-2C9D3AB9CB2D}" type="datetimeFigureOut">
              <a:rPr lang="en-US" smtClean="0"/>
              <a:pPr/>
              <a:t>8/7/2017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FB8DF-4480-2344-AFDC-7E84E97956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3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BBCCF-0831-F841-9118-2C9D3AB9CB2D}" type="datetimeFigureOut">
              <a:rPr lang="en-US" smtClean="0"/>
              <a:pPr/>
              <a:t>8/7/2017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FB8DF-4480-2344-AFDC-7E84E97956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9695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BBCCF-0831-F841-9118-2C9D3AB9CB2D}" type="datetimeFigureOut">
              <a:rPr lang="en-US" smtClean="0"/>
              <a:pPr/>
              <a:t>8/7/2017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3FB8DF-4480-2344-AFDC-7E84E97956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1533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3" Type="http://schemas.openxmlformats.org/officeDocument/2006/relationships/image" Target="../media/image22.jpg"/><Relationship Id="rId7" Type="http://schemas.openxmlformats.org/officeDocument/2006/relationships/image" Target="../media/image2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g"/><Relationship Id="rId11" Type="http://schemas.openxmlformats.org/officeDocument/2006/relationships/image" Target="../media/image30.jpg"/><Relationship Id="rId5" Type="http://schemas.openxmlformats.org/officeDocument/2006/relationships/image" Target="../media/image24.jpg"/><Relationship Id="rId10" Type="http://schemas.openxmlformats.org/officeDocument/2006/relationships/image" Target="../media/image29.png"/><Relationship Id="rId4" Type="http://schemas.openxmlformats.org/officeDocument/2006/relationships/image" Target="../media/image23.jpg"/><Relationship Id="rId9" Type="http://schemas.openxmlformats.org/officeDocument/2006/relationships/image" Target="../media/image2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EAFM_image_v1.png"/>
          <p:cNvPicPr>
            <a:picLocks noChangeAspect="1"/>
          </p:cNvPicPr>
          <p:nvPr/>
        </p:nvPicPr>
        <p:blipFill rotWithShape="1">
          <a:blip r:embed="rId3"/>
          <a:srcRect b="25308"/>
          <a:stretch/>
        </p:blipFill>
        <p:spPr>
          <a:xfrm>
            <a:off x="-585811" y="0"/>
            <a:ext cx="9729811" cy="54505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72860" y="1648754"/>
            <a:ext cx="8093075" cy="2424112"/>
          </a:xfrm>
        </p:spPr>
        <p:txBody>
          <a:bodyPr anchor="t">
            <a:normAutofit/>
          </a:bodyPr>
          <a:lstStyle/>
          <a:p>
            <a:pPr>
              <a:lnSpc>
                <a:spcPct val="80000"/>
              </a:lnSpc>
            </a:pPr>
            <a:r>
              <a:rPr lang="en-US" sz="7200" b="1" dirty="0">
                <a:solidFill>
                  <a:schemeClr val="bg1"/>
                </a:solidFill>
                <a:latin typeface="Myriad Pro"/>
                <a:cs typeface="Myriad Pro"/>
              </a:rPr>
              <a:t>Ecosystem Models</a:t>
            </a:r>
            <a:br>
              <a:rPr lang="en-US" sz="7200" b="1" dirty="0">
                <a:solidFill>
                  <a:srgbClr val="FFE23C"/>
                </a:solidFill>
                <a:latin typeface="Myriad Pro"/>
                <a:cs typeface="Myriad Pro"/>
              </a:rPr>
            </a:br>
            <a:endParaRPr lang="en-US" sz="4900" b="1" dirty="0">
              <a:solidFill>
                <a:schemeClr val="bg1"/>
              </a:solidFill>
              <a:latin typeface="Myriad Pro"/>
              <a:cs typeface="Myriad Pro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835" y="3472702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E23C"/>
                </a:solidFill>
                <a:latin typeface="Myriad Pro"/>
                <a:cs typeface="Myriad Pro"/>
              </a:rPr>
              <a:t>Integrating Oceanographic, Ecological and </a:t>
            </a:r>
          </a:p>
          <a:p>
            <a:pPr algn="ctr"/>
            <a:r>
              <a:rPr lang="en-US" sz="3200" b="1" dirty="0">
                <a:solidFill>
                  <a:srgbClr val="FFE23C"/>
                </a:solidFill>
                <a:latin typeface="Myriad Pro"/>
                <a:cs typeface="Myriad Pro"/>
              </a:rPr>
              <a:t>Socio-Economic data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5450564"/>
            <a:ext cx="9144000" cy="95410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Mariska Weijerman</a:t>
            </a:r>
          </a:p>
          <a:p>
            <a:pPr algn="ctr"/>
            <a:r>
              <a:rPr lang="en-US" sz="2800" b="1" dirty="0">
                <a:solidFill>
                  <a:schemeClr val="bg1"/>
                </a:solidFill>
              </a:rPr>
              <a:t>ESD</a:t>
            </a:r>
            <a:endParaRPr lang="en-US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9835" y="6469649"/>
            <a:ext cx="9124165" cy="3792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PIFSC Economics and Human Dimensions External Review					Aug 2, 2017</a:t>
            </a:r>
          </a:p>
        </p:txBody>
      </p:sp>
    </p:spTree>
    <p:extLst>
      <p:ext uri="{BB962C8B-B14F-4D97-AF65-F5344CB8AC3E}">
        <p14:creationId xmlns:p14="http://schemas.microsoft.com/office/powerpoint/2010/main" val="18033083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101341571"/>
              </p:ext>
            </p:extLst>
          </p:nvPr>
        </p:nvGraphicFramePr>
        <p:xfrm>
          <a:off x="28962" y="1585704"/>
          <a:ext cx="9162276" cy="50280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36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35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56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49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5130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22264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3600" dirty="0">
                          <a:effectLst/>
                        </a:rPr>
                        <a:t>Scenarios</a:t>
                      </a:r>
                      <a:endParaRPr lang="en-US" sz="36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783" marR="6878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nl-NL" sz="2000" dirty="0">
                          <a:effectLst/>
                        </a:rPr>
                        <a:t>Existing levels of LBSP</a:t>
                      </a:r>
                      <a:endParaRPr lang="en-US" sz="2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783" marR="6878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nl-NL" sz="2000" dirty="0">
                          <a:effectLst/>
                        </a:rPr>
                        <a:t>Presence of marine preserves*</a:t>
                      </a:r>
                      <a:endParaRPr lang="en-US" sz="2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783" marR="6878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nl-NL" sz="2000" dirty="0">
                          <a:effectLst/>
                        </a:rPr>
                        <a:t>Fishing effort compared to status quo</a:t>
                      </a:r>
                      <a:endParaRPr lang="en-US" sz="2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783" marR="6878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nl-NL" sz="2000" dirty="0">
                          <a:effectLst/>
                        </a:rPr>
                        <a:t>Fishing of juvenile fish </a:t>
                      </a:r>
                      <a:endParaRPr lang="en-US" sz="2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783" marR="68783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6622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2000">
                          <a:effectLst/>
                        </a:rPr>
                        <a:t>A: Status Quo</a:t>
                      </a:r>
                      <a:endParaRPr lang="en-US" sz="2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783" marR="68783" marT="0" marB="0"/>
                </a:tc>
                <a:tc>
                  <a:txBody>
                    <a:bodyPr/>
                    <a:lstStyle/>
                    <a:p>
                      <a:pPr marL="16002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nl-NL" sz="2000" dirty="0">
                          <a:effectLst/>
                        </a:rPr>
                        <a:t>yes</a:t>
                      </a:r>
                      <a:endParaRPr lang="en-US" sz="2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783" marR="68783" marT="0" marB="0"/>
                </a:tc>
                <a:tc>
                  <a:txBody>
                    <a:bodyPr/>
                    <a:lstStyle/>
                    <a:p>
                      <a:pPr marL="16002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nl-NL" sz="2000" dirty="0">
                          <a:effectLst/>
                        </a:rPr>
                        <a:t>yes</a:t>
                      </a:r>
                      <a:endParaRPr lang="en-US" sz="2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783" marR="68783" marT="0" marB="0"/>
                </a:tc>
                <a:tc>
                  <a:txBody>
                    <a:bodyPr/>
                    <a:lstStyle/>
                    <a:p>
                      <a:pPr marL="16002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nl-NL" sz="2000" dirty="0">
                          <a:effectLst/>
                        </a:rPr>
                        <a:t>100%</a:t>
                      </a:r>
                      <a:endParaRPr lang="en-US" sz="2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783" marR="6878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nl-NL" sz="2000">
                          <a:effectLst/>
                        </a:rPr>
                        <a:t>goatfish, rabbitfish, jacks</a:t>
                      </a:r>
                      <a:endParaRPr lang="en-US" sz="2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783" marR="68783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106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2000" dirty="0">
                          <a:effectLst/>
                        </a:rPr>
                        <a:t>B: Catch &amp; size limits</a:t>
                      </a:r>
                      <a:endParaRPr lang="en-US" sz="2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783" marR="68783" marT="0" marB="0"/>
                </a:tc>
                <a:tc>
                  <a:txBody>
                    <a:bodyPr/>
                    <a:lstStyle/>
                    <a:p>
                      <a:pPr marL="16002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nl-NL" sz="2000" dirty="0">
                          <a:effectLst/>
                        </a:rPr>
                        <a:t>yes</a:t>
                      </a:r>
                      <a:endParaRPr lang="en-US" sz="2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783" marR="68783" marT="0" marB="0"/>
                </a:tc>
                <a:tc>
                  <a:txBody>
                    <a:bodyPr/>
                    <a:lstStyle/>
                    <a:p>
                      <a:pPr marL="16002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nl-NL" sz="2000" dirty="0">
                          <a:effectLst/>
                        </a:rPr>
                        <a:t>no</a:t>
                      </a:r>
                      <a:endParaRPr lang="en-US" sz="2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783" marR="68783" marT="0" marB="0"/>
                </a:tc>
                <a:tc>
                  <a:txBody>
                    <a:bodyPr/>
                    <a:lstStyle/>
                    <a:p>
                      <a:pPr marL="16002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nl-NL" sz="2000" dirty="0">
                          <a:effectLst/>
                        </a:rPr>
                        <a:t>75%</a:t>
                      </a:r>
                      <a:endParaRPr lang="en-US" sz="2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783" marR="6878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nl-NL" sz="2000" dirty="0">
                          <a:effectLst/>
                        </a:rPr>
                        <a:t>no</a:t>
                      </a:r>
                      <a:endParaRPr lang="en-US" sz="2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783" marR="68783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6643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2000" dirty="0">
                          <a:effectLst/>
                        </a:rPr>
                        <a:t>C: Restored watersheds</a:t>
                      </a:r>
                      <a:endParaRPr lang="en-US" sz="2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783" marR="68783" marT="0" marB="0"/>
                </a:tc>
                <a:tc>
                  <a:txBody>
                    <a:bodyPr/>
                    <a:lstStyle/>
                    <a:p>
                      <a:pPr marL="16002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nl-NL" sz="2000" dirty="0">
                          <a:effectLst/>
                        </a:rPr>
                        <a:t>no</a:t>
                      </a:r>
                      <a:endParaRPr lang="en-US" sz="2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783" marR="68783" marT="0" marB="0"/>
                </a:tc>
                <a:tc>
                  <a:txBody>
                    <a:bodyPr/>
                    <a:lstStyle/>
                    <a:p>
                      <a:pPr marL="16002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nl-NL" sz="2000" dirty="0">
                          <a:effectLst/>
                        </a:rPr>
                        <a:t>yes</a:t>
                      </a:r>
                      <a:endParaRPr lang="en-US" sz="2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783" marR="68783" marT="0" marB="0"/>
                </a:tc>
                <a:tc>
                  <a:txBody>
                    <a:bodyPr/>
                    <a:lstStyle/>
                    <a:p>
                      <a:pPr marL="16002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nl-NL" sz="2000">
                          <a:effectLst/>
                        </a:rPr>
                        <a:t>100%</a:t>
                      </a:r>
                      <a:endParaRPr lang="en-US" sz="2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783" marR="6878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nl-NL" sz="2000" dirty="0">
                          <a:effectLst/>
                        </a:rPr>
                        <a:t>goatfish, rabbitfish, jacks</a:t>
                      </a:r>
                      <a:endParaRPr lang="en-US" sz="2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783" marR="68783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22264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2000" dirty="0">
                          <a:effectLst/>
                        </a:rPr>
                        <a:t>D: Catch &amp; size limits, restored watershed (B &amp; C)</a:t>
                      </a:r>
                      <a:endParaRPr lang="en-US" sz="2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783" marR="68783" marT="0" marB="0"/>
                </a:tc>
                <a:tc>
                  <a:txBody>
                    <a:bodyPr/>
                    <a:lstStyle/>
                    <a:p>
                      <a:pPr marL="16002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nl-NL" sz="2000" dirty="0">
                          <a:effectLst/>
                        </a:rPr>
                        <a:t>no</a:t>
                      </a:r>
                      <a:endParaRPr lang="en-US" sz="2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783" marR="68783" marT="0" marB="0"/>
                </a:tc>
                <a:tc>
                  <a:txBody>
                    <a:bodyPr/>
                    <a:lstStyle/>
                    <a:p>
                      <a:pPr marL="16002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nl-NL" sz="2000" dirty="0">
                          <a:effectLst/>
                        </a:rPr>
                        <a:t>no</a:t>
                      </a:r>
                      <a:endParaRPr lang="en-US" sz="2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783" marR="68783" marT="0" marB="0"/>
                </a:tc>
                <a:tc>
                  <a:txBody>
                    <a:bodyPr/>
                    <a:lstStyle/>
                    <a:p>
                      <a:pPr marL="16002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nl-NL" sz="2000">
                          <a:effectLst/>
                        </a:rPr>
                        <a:t>75%</a:t>
                      </a:r>
                      <a:endParaRPr lang="en-US" sz="2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783" marR="6878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nl-NL" sz="2000" dirty="0">
                          <a:effectLst/>
                        </a:rPr>
                        <a:t>no</a:t>
                      </a:r>
                      <a:endParaRPr lang="en-US" sz="2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783" marR="68783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6622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2000" dirty="0">
                          <a:effectLst/>
                        </a:rPr>
                        <a:t>E: Full regulations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(A &amp; B &amp; C)</a:t>
                      </a:r>
                      <a:endParaRPr lang="en-US" sz="2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783" marR="68783" marT="0" marB="0"/>
                </a:tc>
                <a:tc>
                  <a:txBody>
                    <a:bodyPr/>
                    <a:lstStyle/>
                    <a:p>
                      <a:pPr marL="16002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nl-NL" sz="2000" dirty="0">
                          <a:effectLst/>
                        </a:rPr>
                        <a:t>no</a:t>
                      </a:r>
                      <a:endParaRPr lang="en-US" sz="2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783" marR="68783" marT="0" marB="0"/>
                </a:tc>
                <a:tc>
                  <a:txBody>
                    <a:bodyPr/>
                    <a:lstStyle/>
                    <a:p>
                      <a:pPr marL="16002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nl-NL" sz="2000" dirty="0">
                          <a:effectLst/>
                        </a:rPr>
                        <a:t>yes</a:t>
                      </a:r>
                      <a:endParaRPr lang="en-US" sz="2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783" marR="68783" marT="0" marB="0"/>
                </a:tc>
                <a:tc>
                  <a:txBody>
                    <a:bodyPr/>
                    <a:lstStyle/>
                    <a:p>
                      <a:pPr marL="16002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nl-NL" sz="2000">
                          <a:effectLst/>
                        </a:rPr>
                        <a:t>75%</a:t>
                      </a:r>
                      <a:endParaRPr lang="en-US" sz="2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783" marR="6878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nl-NL" sz="2000" dirty="0">
                          <a:effectLst/>
                        </a:rPr>
                        <a:t>no</a:t>
                      </a:r>
                      <a:endParaRPr lang="en-US" sz="2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783" marR="68783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16643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2000" dirty="0">
                          <a:effectLst/>
                        </a:rPr>
                        <a:t>F: No fishing, restored watershed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(to set criteria)</a:t>
                      </a:r>
                      <a:endParaRPr lang="en-US" sz="2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783" marR="68783" marT="0" marB="0"/>
                </a:tc>
                <a:tc>
                  <a:txBody>
                    <a:bodyPr/>
                    <a:lstStyle/>
                    <a:p>
                      <a:pPr marL="16002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nl-NL" sz="2000" dirty="0">
                          <a:effectLst/>
                        </a:rPr>
                        <a:t>no</a:t>
                      </a:r>
                      <a:endParaRPr lang="en-US" sz="2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783" marR="68783" marT="0" marB="0"/>
                </a:tc>
                <a:tc>
                  <a:txBody>
                    <a:bodyPr/>
                    <a:lstStyle/>
                    <a:p>
                      <a:pPr marL="16002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nl-NL" sz="2000" dirty="0">
                          <a:effectLst/>
                        </a:rPr>
                        <a:t>yes</a:t>
                      </a:r>
                      <a:endParaRPr lang="en-US" sz="2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783" marR="68783" marT="0" marB="0"/>
                </a:tc>
                <a:tc>
                  <a:txBody>
                    <a:bodyPr/>
                    <a:lstStyle/>
                    <a:p>
                      <a:pPr marL="16002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nl-NL" sz="2000">
                          <a:effectLst/>
                        </a:rPr>
                        <a:t>0%</a:t>
                      </a:r>
                      <a:endParaRPr lang="en-US" sz="2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783" marR="6878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nl-NL" sz="2000" dirty="0">
                          <a:effectLst/>
                        </a:rPr>
                        <a:t>no</a:t>
                      </a:r>
                      <a:endParaRPr lang="en-US" sz="2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783" marR="68783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6200" y="688811"/>
            <a:ext cx="90678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600" b="1" i="0" u="none" strike="noStrike" cap="none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+mj-lt"/>
                <a:ea typeface="Cambria" pitchFamily="18" charset="0"/>
                <a:cs typeface="Times New Roman" pitchFamily="18" charset="0"/>
              </a:rPr>
              <a:t>Simulated alternative management scenarios</a:t>
            </a:r>
            <a:endParaRPr kumimoji="0" lang="en-US" altLang="en-US" sz="3600" b="1" i="0" u="none" strike="noStrike" cap="none" normalizeH="0" baseline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7456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-131621"/>
            <a:ext cx="9220200" cy="816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4000" dirty="0">
                <a:solidFill>
                  <a:schemeClr val="bg1"/>
                </a:solidFill>
                <a:latin typeface="+mn-lt"/>
              </a:rPr>
              <a:t>Step 4 Model validation &amp; simulation</a:t>
            </a:r>
            <a:endParaRPr lang="en-US" altLang="en-US" sz="36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3074" name="image6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087" y="940481"/>
            <a:ext cx="5692963" cy="2340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image4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565" y="3450615"/>
            <a:ext cx="5791933" cy="2416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26130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723363" y="1879023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Algae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251508" y="41910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Corals</a:t>
            </a:r>
          </a:p>
        </p:txBody>
      </p:sp>
      <p:pic>
        <p:nvPicPr>
          <p:cNvPr id="14" name="Picture 2" descr="C:\Users\Mariska.Weijerman\Desktop\EcosystemModel\papers\PlosOne\Coral Code\3rdsubmission\finalFigs\Fig2.tiff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9392" y="1327014"/>
            <a:ext cx="3323051" cy="4500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C:\Users\Mariska.Weijerman\Downloads\IMG_0277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048177" y="1849440"/>
            <a:ext cx="871693" cy="781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4087933" y="4384889"/>
            <a:ext cx="1030511" cy="771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94E122A-4410-41BF-AE50-107A390961EE}"/>
              </a:ext>
            </a:extLst>
          </p:cNvPr>
          <p:cNvSpPr txBox="1"/>
          <p:nvPr/>
        </p:nvSpPr>
        <p:spPr>
          <a:xfrm>
            <a:off x="19835" y="6469649"/>
            <a:ext cx="9124165" cy="3792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PIFSC Economics and Human Dimensions External Review					Aug 2, 2017</a:t>
            </a:r>
          </a:p>
        </p:txBody>
      </p:sp>
    </p:spTree>
    <p:extLst>
      <p:ext uri="{BB962C8B-B14F-4D97-AF65-F5344CB8AC3E}">
        <p14:creationId xmlns:p14="http://schemas.microsoft.com/office/powerpoint/2010/main" val="27697617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3" name="Shape 233"/>
          <p:cNvGrpSpPr/>
          <p:nvPr/>
        </p:nvGrpSpPr>
        <p:grpSpPr>
          <a:xfrm>
            <a:off x="2943246" y="2436812"/>
            <a:ext cx="4359280" cy="3057524"/>
            <a:chOff x="1944" y="1386"/>
            <a:chExt cx="2745" cy="1926"/>
          </a:xfrm>
        </p:grpSpPr>
        <p:grpSp>
          <p:nvGrpSpPr>
            <p:cNvPr id="234" name="Shape 234"/>
            <p:cNvGrpSpPr/>
            <p:nvPr/>
          </p:nvGrpSpPr>
          <p:grpSpPr>
            <a:xfrm>
              <a:off x="1944" y="1386"/>
              <a:ext cx="906" cy="1010"/>
              <a:chOff x="1356" y="1296"/>
              <a:chExt cx="906" cy="1010"/>
            </a:xfrm>
          </p:grpSpPr>
          <p:cxnSp>
            <p:nvCxnSpPr>
              <p:cNvPr id="235" name="Shape 235"/>
              <p:cNvCxnSpPr/>
              <p:nvPr/>
            </p:nvCxnSpPr>
            <p:spPr>
              <a:xfrm>
                <a:off x="1727" y="1297"/>
                <a:ext cx="535" cy="397"/>
              </a:xfrm>
              <a:prstGeom prst="straightConnector1">
                <a:avLst/>
              </a:prstGeom>
              <a:noFill/>
              <a:ln w="25400" cap="flat" cmpd="sng">
                <a:solidFill>
                  <a:srgbClr val="33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36" name="Shape 236"/>
              <p:cNvCxnSpPr/>
              <p:nvPr/>
            </p:nvCxnSpPr>
            <p:spPr>
              <a:xfrm flipH="1">
                <a:off x="1830" y="1694"/>
                <a:ext cx="432" cy="318"/>
              </a:xfrm>
              <a:prstGeom prst="straightConnector1">
                <a:avLst/>
              </a:prstGeom>
              <a:noFill/>
              <a:ln w="25400" cap="flat" cmpd="sng">
                <a:solidFill>
                  <a:srgbClr val="33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37" name="Shape 237"/>
              <p:cNvCxnSpPr/>
              <p:nvPr/>
            </p:nvCxnSpPr>
            <p:spPr>
              <a:xfrm>
                <a:off x="1829" y="2012"/>
                <a:ext cx="218" cy="206"/>
              </a:xfrm>
              <a:prstGeom prst="straightConnector1">
                <a:avLst/>
              </a:prstGeom>
              <a:noFill/>
              <a:ln w="25400" cap="flat" cmpd="sng">
                <a:solidFill>
                  <a:srgbClr val="33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38" name="Shape 238"/>
              <p:cNvCxnSpPr/>
              <p:nvPr/>
            </p:nvCxnSpPr>
            <p:spPr>
              <a:xfrm flipH="1">
                <a:off x="1804" y="2219"/>
                <a:ext cx="242" cy="25"/>
              </a:xfrm>
              <a:prstGeom prst="straightConnector1">
                <a:avLst/>
              </a:prstGeom>
              <a:noFill/>
              <a:ln w="25400" cap="flat" cmpd="sng">
                <a:solidFill>
                  <a:srgbClr val="33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39" name="Shape 239"/>
              <p:cNvCxnSpPr/>
              <p:nvPr/>
            </p:nvCxnSpPr>
            <p:spPr>
              <a:xfrm flipH="1">
                <a:off x="1625" y="2244"/>
                <a:ext cx="178" cy="62"/>
              </a:xfrm>
              <a:prstGeom prst="straightConnector1">
                <a:avLst/>
              </a:prstGeom>
              <a:noFill/>
              <a:ln w="25400" cap="flat" cmpd="sng">
                <a:solidFill>
                  <a:srgbClr val="33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0" name="Shape 240"/>
              <p:cNvCxnSpPr/>
              <p:nvPr/>
            </p:nvCxnSpPr>
            <p:spPr>
              <a:xfrm rot="10800000">
                <a:off x="1356" y="2243"/>
                <a:ext cx="270" cy="62"/>
              </a:xfrm>
              <a:prstGeom prst="straightConnector1">
                <a:avLst/>
              </a:prstGeom>
              <a:noFill/>
              <a:ln w="25400" cap="flat" cmpd="sng">
                <a:solidFill>
                  <a:srgbClr val="33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1" name="Shape 241"/>
              <p:cNvCxnSpPr/>
              <p:nvPr/>
            </p:nvCxnSpPr>
            <p:spPr>
              <a:xfrm rot="10800000" flipH="1">
                <a:off x="1356" y="1975"/>
                <a:ext cx="76" cy="269"/>
              </a:xfrm>
              <a:prstGeom prst="straightConnector1">
                <a:avLst/>
              </a:prstGeom>
              <a:noFill/>
              <a:ln w="25400" cap="flat" cmpd="sng">
                <a:solidFill>
                  <a:srgbClr val="33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2" name="Shape 242"/>
              <p:cNvCxnSpPr/>
              <p:nvPr/>
            </p:nvCxnSpPr>
            <p:spPr>
              <a:xfrm rot="10800000" flipH="1">
                <a:off x="1432" y="1797"/>
                <a:ext cx="103" cy="177"/>
              </a:xfrm>
              <a:prstGeom prst="straightConnector1">
                <a:avLst/>
              </a:prstGeom>
              <a:noFill/>
              <a:ln w="25400" cap="flat" cmpd="sng">
                <a:solidFill>
                  <a:srgbClr val="33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3" name="Shape 243"/>
              <p:cNvCxnSpPr/>
              <p:nvPr/>
            </p:nvCxnSpPr>
            <p:spPr>
              <a:xfrm rot="10800000" flipH="1">
                <a:off x="1535" y="1296"/>
                <a:ext cx="190" cy="499"/>
              </a:xfrm>
              <a:prstGeom prst="straightConnector1">
                <a:avLst/>
              </a:prstGeom>
              <a:noFill/>
              <a:ln w="25400" cap="flat" cmpd="sng">
                <a:solidFill>
                  <a:srgbClr val="33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44" name="Shape 244"/>
            <p:cNvGrpSpPr/>
            <p:nvPr/>
          </p:nvGrpSpPr>
          <p:grpSpPr>
            <a:xfrm>
              <a:off x="3407" y="3187"/>
              <a:ext cx="1282" cy="125"/>
              <a:chOff x="3350" y="1242"/>
              <a:chExt cx="1282" cy="125"/>
            </a:xfrm>
          </p:grpSpPr>
          <p:cxnSp>
            <p:nvCxnSpPr>
              <p:cNvPr id="245" name="Shape 245"/>
              <p:cNvCxnSpPr/>
              <p:nvPr/>
            </p:nvCxnSpPr>
            <p:spPr>
              <a:xfrm>
                <a:off x="3350" y="1322"/>
                <a:ext cx="242" cy="0"/>
              </a:xfrm>
              <a:prstGeom prst="straightConnector1">
                <a:avLst/>
              </a:prstGeom>
              <a:noFill/>
              <a:ln w="25400" cap="flat" cmpd="sng">
                <a:solidFill>
                  <a:srgbClr val="33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246" name="Shape 246"/>
              <p:cNvSpPr/>
              <p:nvPr/>
            </p:nvSpPr>
            <p:spPr>
              <a:xfrm>
                <a:off x="3625" y="1242"/>
                <a:ext cx="1007" cy="1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SzPct val="25000"/>
                  <a:buNone/>
                </a:pPr>
                <a:r>
                  <a:rPr lang="en-US" sz="1300" dirty="0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Scenario 2</a:t>
                </a:r>
              </a:p>
            </p:txBody>
          </p:sp>
        </p:grpSp>
      </p:grpSp>
      <p:grpSp>
        <p:nvGrpSpPr>
          <p:cNvPr id="247" name="Shape 247"/>
          <p:cNvGrpSpPr/>
          <p:nvPr/>
        </p:nvGrpSpPr>
        <p:grpSpPr>
          <a:xfrm>
            <a:off x="2863870" y="2478087"/>
            <a:ext cx="3651250" cy="3270248"/>
            <a:chOff x="1894" y="1412"/>
            <a:chExt cx="2299" cy="2059"/>
          </a:xfrm>
        </p:grpSpPr>
        <p:grpSp>
          <p:nvGrpSpPr>
            <p:cNvPr id="248" name="Shape 248"/>
            <p:cNvGrpSpPr/>
            <p:nvPr/>
          </p:nvGrpSpPr>
          <p:grpSpPr>
            <a:xfrm>
              <a:off x="1894" y="1412"/>
              <a:ext cx="791" cy="1253"/>
              <a:chOff x="1306" y="1322"/>
              <a:chExt cx="791" cy="1253"/>
            </a:xfrm>
          </p:grpSpPr>
          <p:cxnSp>
            <p:nvCxnSpPr>
              <p:cNvPr id="249" name="Shape 249"/>
              <p:cNvCxnSpPr/>
              <p:nvPr/>
            </p:nvCxnSpPr>
            <p:spPr>
              <a:xfrm>
                <a:off x="1727" y="1322"/>
                <a:ext cx="255" cy="396"/>
              </a:xfrm>
              <a:prstGeom prst="straightConnector1">
                <a:avLst/>
              </a:prstGeom>
              <a:noFill/>
              <a:ln w="25400" cap="flat" cmpd="sng">
                <a:solidFill>
                  <a:srgbClr val="FF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0" name="Shape 250"/>
              <p:cNvCxnSpPr/>
              <p:nvPr/>
            </p:nvCxnSpPr>
            <p:spPr>
              <a:xfrm>
                <a:off x="1982" y="1719"/>
                <a:ext cx="65" cy="255"/>
              </a:xfrm>
              <a:prstGeom prst="straightConnector1">
                <a:avLst/>
              </a:prstGeom>
              <a:noFill/>
              <a:ln w="25400" cap="flat" cmpd="sng">
                <a:solidFill>
                  <a:srgbClr val="FF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1" name="Shape 251"/>
              <p:cNvCxnSpPr/>
              <p:nvPr/>
            </p:nvCxnSpPr>
            <p:spPr>
              <a:xfrm>
                <a:off x="2047" y="1975"/>
                <a:ext cx="50" cy="269"/>
              </a:xfrm>
              <a:prstGeom prst="straightConnector1">
                <a:avLst/>
              </a:prstGeom>
              <a:noFill/>
              <a:ln w="25400" cap="flat" cmpd="sng">
                <a:solidFill>
                  <a:srgbClr val="FF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2" name="Shape 252"/>
              <p:cNvCxnSpPr/>
              <p:nvPr/>
            </p:nvCxnSpPr>
            <p:spPr>
              <a:xfrm flipH="1">
                <a:off x="1829" y="2244"/>
                <a:ext cx="268" cy="62"/>
              </a:xfrm>
              <a:prstGeom prst="straightConnector1">
                <a:avLst/>
              </a:prstGeom>
              <a:noFill/>
              <a:ln w="25400" cap="flat" cmpd="sng">
                <a:solidFill>
                  <a:srgbClr val="FF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3" name="Shape 253"/>
              <p:cNvCxnSpPr/>
              <p:nvPr/>
            </p:nvCxnSpPr>
            <p:spPr>
              <a:xfrm flipH="1">
                <a:off x="1523" y="2306"/>
                <a:ext cx="305" cy="269"/>
              </a:xfrm>
              <a:prstGeom prst="straightConnector1">
                <a:avLst/>
              </a:prstGeom>
              <a:noFill/>
              <a:ln w="25400" cap="flat" cmpd="sng">
                <a:solidFill>
                  <a:srgbClr val="FF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4" name="Shape 254"/>
              <p:cNvCxnSpPr/>
              <p:nvPr/>
            </p:nvCxnSpPr>
            <p:spPr>
              <a:xfrm rot="10800000">
                <a:off x="1355" y="2244"/>
                <a:ext cx="168" cy="332"/>
              </a:xfrm>
              <a:prstGeom prst="straightConnector1">
                <a:avLst/>
              </a:prstGeom>
              <a:noFill/>
              <a:ln w="25400" cap="flat" cmpd="sng">
                <a:solidFill>
                  <a:srgbClr val="FF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5" name="Shape 255"/>
              <p:cNvCxnSpPr/>
              <p:nvPr/>
            </p:nvCxnSpPr>
            <p:spPr>
              <a:xfrm rot="10800000">
                <a:off x="1306" y="1950"/>
                <a:ext cx="50" cy="293"/>
              </a:xfrm>
              <a:prstGeom prst="straightConnector1">
                <a:avLst/>
              </a:prstGeom>
              <a:noFill/>
              <a:ln w="25400" cap="flat" cmpd="sng">
                <a:solidFill>
                  <a:srgbClr val="FF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6" name="Shape 256"/>
              <p:cNvCxnSpPr/>
              <p:nvPr/>
            </p:nvCxnSpPr>
            <p:spPr>
              <a:xfrm rot="10800000" flipH="1">
                <a:off x="1306" y="1694"/>
                <a:ext cx="140" cy="255"/>
              </a:xfrm>
              <a:prstGeom prst="straightConnector1">
                <a:avLst/>
              </a:prstGeom>
              <a:noFill/>
              <a:ln w="25400" cap="flat" cmpd="sng">
                <a:solidFill>
                  <a:srgbClr val="FF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7" name="Shape 257"/>
              <p:cNvCxnSpPr/>
              <p:nvPr/>
            </p:nvCxnSpPr>
            <p:spPr>
              <a:xfrm rot="10800000" flipH="1">
                <a:off x="1446" y="1323"/>
                <a:ext cx="281" cy="371"/>
              </a:xfrm>
              <a:prstGeom prst="straightConnector1">
                <a:avLst/>
              </a:prstGeom>
              <a:noFill/>
              <a:ln w="25400" cap="flat" cmpd="sng">
                <a:solidFill>
                  <a:srgbClr val="FF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58" name="Shape 258"/>
            <p:cNvGrpSpPr/>
            <p:nvPr/>
          </p:nvGrpSpPr>
          <p:grpSpPr>
            <a:xfrm>
              <a:off x="3407" y="3346"/>
              <a:ext cx="786" cy="125"/>
              <a:chOff x="3350" y="1589"/>
              <a:chExt cx="786" cy="125"/>
            </a:xfrm>
          </p:grpSpPr>
          <p:cxnSp>
            <p:nvCxnSpPr>
              <p:cNvPr id="259" name="Shape 259"/>
              <p:cNvCxnSpPr/>
              <p:nvPr/>
            </p:nvCxnSpPr>
            <p:spPr>
              <a:xfrm>
                <a:off x="3350" y="1670"/>
                <a:ext cx="242" cy="0"/>
              </a:xfrm>
              <a:prstGeom prst="straightConnector1">
                <a:avLst/>
              </a:prstGeom>
              <a:noFill/>
              <a:ln w="25400" cap="flat" cmpd="sng">
                <a:solidFill>
                  <a:srgbClr val="FF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260" name="Shape 260"/>
              <p:cNvSpPr/>
              <p:nvPr/>
            </p:nvSpPr>
            <p:spPr>
              <a:xfrm>
                <a:off x="3625" y="1589"/>
                <a:ext cx="511" cy="1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SzPct val="25000"/>
                  <a:buNone/>
                </a:pPr>
                <a:r>
                  <a:rPr lang="en-US" sz="1300" dirty="0">
                    <a:solidFill>
                      <a:srgbClr val="000000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Scenario 3</a:t>
                </a:r>
              </a:p>
            </p:txBody>
          </p:sp>
        </p:grpSp>
      </p:grpSp>
      <p:grpSp>
        <p:nvGrpSpPr>
          <p:cNvPr id="261" name="Shape 261"/>
          <p:cNvGrpSpPr/>
          <p:nvPr/>
        </p:nvGrpSpPr>
        <p:grpSpPr>
          <a:xfrm>
            <a:off x="2559069" y="3067051"/>
            <a:ext cx="3802071" cy="2932113"/>
            <a:chOff x="1701" y="1784"/>
            <a:chExt cx="2395" cy="1847"/>
          </a:xfrm>
        </p:grpSpPr>
        <p:grpSp>
          <p:nvGrpSpPr>
            <p:cNvPr id="262" name="Shape 262"/>
            <p:cNvGrpSpPr/>
            <p:nvPr/>
          </p:nvGrpSpPr>
          <p:grpSpPr>
            <a:xfrm>
              <a:off x="1701" y="1784"/>
              <a:ext cx="1023" cy="1021"/>
              <a:chOff x="1113" y="1694"/>
              <a:chExt cx="1023" cy="1021"/>
            </a:xfrm>
          </p:grpSpPr>
          <p:cxnSp>
            <p:nvCxnSpPr>
              <p:cNvPr id="263" name="Shape 263"/>
              <p:cNvCxnSpPr/>
              <p:nvPr/>
            </p:nvCxnSpPr>
            <p:spPr>
              <a:xfrm flipH="1">
                <a:off x="1881" y="2269"/>
                <a:ext cx="255" cy="166"/>
              </a:xfrm>
              <a:prstGeom prst="straightConnector1">
                <a:avLst/>
              </a:prstGeom>
              <a:noFill/>
              <a:ln w="25400" cap="flat" cmpd="sng">
                <a:solidFill>
                  <a:srgbClr val="33996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4" name="Shape 264"/>
              <p:cNvCxnSpPr/>
              <p:nvPr/>
            </p:nvCxnSpPr>
            <p:spPr>
              <a:xfrm flipH="1">
                <a:off x="1483" y="2435"/>
                <a:ext cx="398" cy="281"/>
              </a:xfrm>
              <a:prstGeom prst="straightConnector1">
                <a:avLst/>
              </a:prstGeom>
              <a:noFill/>
              <a:ln w="25400" cap="flat" cmpd="sng">
                <a:solidFill>
                  <a:srgbClr val="33996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5" name="Shape 265"/>
              <p:cNvCxnSpPr/>
              <p:nvPr/>
            </p:nvCxnSpPr>
            <p:spPr>
              <a:xfrm rot="10800000">
                <a:off x="1216" y="2321"/>
                <a:ext cx="268" cy="394"/>
              </a:xfrm>
              <a:prstGeom prst="straightConnector1">
                <a:avLst/>
              </a:prstGeom>
              <a:noFill/>
              <a:ln w="25400" cap="flat" cmpd="sng">
                <a:solidFill>
                  <a:srgbClr val="33996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6" name="Shape 266"/>
              <p:cNvCxnSpPr/>
              <p:nvPr/>
            </p:nvCxnSpPr>
            <p:spPr>
              <a:xfrm rot="10800000">
                <a:off x="1113" y="1694"/>
                <a:ext cx="102" cy="625"/>
              </a:xfrm>
              <a:prstGeom prst="straightConnector1">
                <a:avLst/>
              </a:prstGeom>
              <a:noFill/>
              <a:ln w="25400" cap="flat" cmpd="sng">
                <a:solidFill>
                  <a:srgbClr val="33996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7" name="Shape 267"/>
              <p:cNvCxnSpPr/>
              <p:nvPr/>
            </p:nvCxnSpPr>
            <p:spPr>
              <a:xfrm>
                <a:off x="1152" y="1923"/>
                <a:ext cx="0" cy="0"/>
              </a:xfrm>
              <a:prstGeom prst="straightConnector1">
                <a:avLst/>
              </a:prstGeom>
              <a:noFill/>
              <a:ln w="25400" cap="flat" cmpd="sng">
                <a:solidFill>
                  <a:srgbClr val="33996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68" name="Shape 268"/>
            <p:cNvGrpSpPr/>
            <p:nvPr/>
          </p:nvGrpSpPr>
          <p:grpSpPr>
            <a:xfrm>
              <a:off x="3407" y="3506"/>
              <a:ext cx="689" cy="125"/>
              <a:chOff x="3350" y="1929"/>
              <a:chExt cx="689" cy="125"/>
            </a:xfrm>
          </p:grpSpPr>
          <p:cxnSp>
            <p:nvCxnSpPr>
              <p:cNvPr id="269" name="Shape 269"/>
              <p:cNvCxnSpPr/>
              <p:nvPr/>
            </p:nvCxnSpPr>
            <p:spPr>
              <a:xfrm>
                <a:off x="3350" y="2011"/>
                <a:ext cx="242" cy="0"/>
              </a:xfrm>
              <a:prstGeom prst="straightConnector1">
                <a:avLst/>
              </a:prstGeom>
              <a:noFill/>
              <a:ln w="25400" cap="flat" cmpd="sng">
                <a:solidFill>
                  <a:srgbClr val="33996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270" name="Shape 270"/>
              <p:cNvSpPr/>
              <p:nvPr/>
            </p:nvSpPr>
            <p:spPr>
              <a:xfrm>
                <a:off x="3618" y="1929"/>
                <a:ext cx="421" cy="1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SzPct val="25000"/>
                  <a:buNone/>
                </a:pPr>
                <a:r>
                  <a:rPr lang="en-US" sz="1300" dirty="0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Scenario 4</a:t>
                </a:r>
              </a:p>
            </p:txBody>
          </p:sp>
        </p:grpSp>
      </p:grpSp>
      <p:grpSp>
        <p:nvGrpSpPr>
          <p:cNvPr id="271" name="Shape 271"/>
          <p:cNvGrpSpPr/>
          <p:nvPr/>
        </p:nvGrpSpPr>
        <p:grpSpPr>
          <a:xfrm>
            <a:off x="3091749" y="1969293"/>
            <a:ext cx="3400430" cy="3324225"/>
            <a:chOff x="2047" y="1092"/>
            <a:chExt cx="2141" cy="2094"/>
          </a:xfrm>
        </p:grpSpPr>
        <p:grpSp>
          <p:nvGrpSpPr>
            <p:cNvPr id="272" name="Shape 272"/>
            <p:cNvGrpSpPr/>
            <p:nvPr/>
          </p:nvGrpSpPr>
          <p:grpSpPr>
            <a:xfrm>
              <a:off x="2047" y="1092"/>
              <a:ext cx="638" cy="1241"/>
              <a:chOff x="1459" y="1002"/>
              <a:chExt cx="638" cy="1241"/>
            </a:xfrm>
          </p:grpSpPr>
          <p:cxnSp>
            <p:nvCxnSpPr>
              <p:cNvPr id="273" name="Shape 273"/>
              <p:cNvCxnSpPr/>
              <p:nvPr/>
            </p:nvCxnSpPr>
            <p:spPr>
              <a:xfrm>
                <a:off x="1727" y="1002"/>
                <a:ext cx="89" cy="922"/>
              </a:xfrm>
              <a:prstGeom prst="straightConnector1">
                <a:avLst/>
              </a:prstGeom>
              <a:noFill/>
              <a:ln w="25400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4" name="Shape 274"/>
              <p:cNvCxnSpPr/>
              <p:nvPr/>
            </p:nvCxnSpPr>
            <p:spPr>
              <a:xfrm flipH="1">
                <a:off x="1792" y="1925"/>
                <a:ext cx="25" cy="88"/>
              </a:xfrm>
              <a:prstGeom prst="straightConnector1">
                <a:avLst/>
              </a:prstGeom>
              <a:noFill/>
              <a:ln w="25400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5" name="Shape 275"/>
              <p:cNvCxnSpPr/>
              <p:nvPr/>
            </p:nvCxnSpPr>
            <p:spPr>
              <a:xfrm>
                <a:off x="1792" y="2012"/>
                <a:ext cx="305" cy="230"/>
              </a:xfrm>
              <a:prstGeom prst="straightConnector1">
                <a:avLst/>
              </a:prstGeom>
              <a:noFill/>
              <a:ln w="25400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6" name="Shape 276"/>
              <p:cNvCxnSpPr/>
              <p:nvPr/>
            </p:nvCxnSpPr>
            <p:spPr>
              <a:xfrm rot="10800000">
                <a:off x="1753" y="2091"/>
                <a:ext cx="344" cy="152"/>
              </a:xfrm>
              <a:prstGeom prst="straightConnector1">
                <a:avLst/>
              </a:prstGeom>
              <a:noFill/>
              <a:ln w="25400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7" name="Shape 277"/>
              <p:cNvCxnSpPr/>
              <p:nvPr/>
            </p:nvCxnSpPr>
            <p:spPr>
              <a:xfrm flipH="1">
                <a:off x="1677" y="2090"/>
                <a:ext cx="76" cy="62"/>
              </a:xfrm>
              <a:prstGeom prst="straightConnector1">
                <a:avLst/>
              </a:prstGeom>
              <a:noFill/>
              <a:ln w="25400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8" name="Shape 278"/>
              <p:cNvCxnSpPr/>
              <p:nvPr/>
            </p:nvCxnSpPr>
            <p:spPr>
              <a:xfrm flipH="1">
                <a:off x="1471" y="2154"/>
                <a:ext cx="206" cy="25"/>
              </a:xfrm>
              <a:prstGeom prst="straightConnector1">
                <a:avLst/>
              </a:prstGeom>
              <a:noFill/>
              <a:ln w="25400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9" name="Shape 279"/>
              <p:cNvCxnSpPr/>
              <p:nvPr/>
            </p:nvCxnSpPr>
            <p:spPr>
              <a:xfrm rot="10800000">
                <a:off x="1459" y="1975"/>
                <a:ext cx="11" cy="204"/>
              </a:xfrm>
              <a:prstGeom prst="straightConnector1">
                <a:avLst/>
              </a:prstGeom>
              <a:noFill/>
              <a:ln w="25400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0" name="Shape 280"/>
              <p:cNvCxnSpPr/>
              <p:nvPr/>
            </p:nvCxnSpPr>
            <p:spPr>
              <a:xfrm rot="10800000" flipH="1">
                <a:off x="1459" y="1924"/>
                <a:ext cx="179" cy="50"/>
              </a:xfrm>
              <a:prstGeom prst="straightConnector1">
                <a:avLst/>
              </a:prstGeom>
              <a:noFill/>
              <a:ln w="25400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1" name="Shape 281"/>
              <p:cNvCxnSpPr/>
              <p:nvPr/>
            </p:nvCxnSpPr>
            <p:spPr>
              <a:xfrm rot="10800000" flipH="1">
                <a:off x="1638" y="1002"/>
                <a:ext cx="88" cy="922"/>
              </a:xfrm>
              <a:prstGeom prst="straightConnector1">
                <a:avLst/>
              </a:prstGeom>
              <a:noFill/>
              <a:ln w="25400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82" name="Shape 282"/>
            <p:cNvGrpSpPr/>
            <p:nvPr/>
          </p:nvGrpSpPr>
          <p:grpSpPr>
            <a:xfrm>
              <a:off x="3416" y="3062"/>
              <a:ext cx="772" cy="124"/>
              <a:chOff x="3359" y="1674"/>
              <a:chExt cx="772" cy="124"/>
            </a:xfrm>
          </p:grpSpPr>
          <p:cxnSp>
            <p:nvCxnSpPr>
              <p:cNvPr id="283" name="Shape 283"/>
              <p:cNvCxnSpPr/>
              <p:nvPr/>
            </p:nvCxnSpPr>
            <p:spPr>
              <a:xfrm>
                <a:off x="3359" y="1755"/>
                <a:ext cx="242" cy="0"/>
              </a:xfrm>
              <a:prstGeom prst="straightConnector1">
                <a:avLst/>
              </a:prstGeom>
              <a:noFill/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284" name="Shape 284"/>
              <p:cNvSpPr/>
              <p:nvPr/>
            </p:nvSpPr>
            <p:spPr>
              <a:xfrm>
                <a:off x="3634" y="1674"/>
                <a:ext cx="497" cy="1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SzPct val="25000"/>
                  <a:buNone/>
                </a:pPr>
                <a:r>
                  <a:rPr lang="en-US" sz="1300" dirty="0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Scenario 1</a:t>
                </a:r>
              </a:p>
            </p:txBody>
          </p:sp>
        </p:grpSp>
      </p:grpSp>
      <p:sp>
        <p:nvSpPr>
          <p:cNvPr id="289" name="Shape 289"/>
          <p:cNvSpPr/>
          <p:nvPr/>
        </p:nvSpPr>
        <p:spPr>
          <a:xfrm>
            <a:off x="3091748" y="5411785"/>
            <a:ext cx="1229503" cy="6731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800" dirty="0">
                <a:solidFill>
                  <a:srgbClr val="000000"/>
                </a:solidFill>
                <a:latin typeface="+mn-lt"/>
                <a:ea typeface="Arial Narrow"/>
                <a:cs typeface="Arial Narrow"/>
                <a:sym typeface="Arial Narrow"/>
              </a:rPr>
              <a:t>Total fish </a:t>
            </a:r>
            <a:r>
              <a:rPr lang="en-US" sz="1800" dirty="0">
                <a:latin typeface="+mn-lt"/>
                <a:ea typeface="Arial Narrow"/>
                <a:cs typeface="Arial Narrow"/>
                <a:sym typeface="Arial Narrow"/>
              </a:rPr>
              <a:t>b</a:t>
            </a:r>
            <a:r>
              <a:rPr lang="en-US" sz="1800" dirty="0">
                <a:solidFill>
                  <a:srgbClr val="000000"/>
                </a:solidFill>
                <a:latin typeface="+mn-lt"/>
                <a:ea typeface="Arial Narrow"/>
                <a:cs typeface="Arial Narrow"/>
                <a:sym typeface="Arial Narrow"/>
              </a:rPr>
              <a:t>iomass</a:t>
            </a:r>
          </a:p>
        </p:txBody>
      </p:sp>
      <p:sp>
        <p:nvSpPr>
          <p:cNvPr id="290" name="Shape 290"/>
          <p:cNvSpPr/>
          <p:nvPr/>
        </p:nvSpPr>
        <p:spPr>
          <a:xfrm>
            <a:off x="5017742" y="4232995"/>
            <a:ext cx="1661353" cy="62720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dirty="0">
                <a:solidFill>
                  <a:srgbClr val="000000"/>
                </a:solidFill>
                <a:ea typeface="Arial Narrow"/>
                <a:cs typeface="Arial Narrow"/>
                <a:sym typeface="Arial Narrow"/>
              </a:rPr>
              <a:t>Species richness (diversity)</a:t>
            </a:r>
            <a:endParaRPr lang="en-US" sz="1800" dirty="0">
              <a:solidFill>
                <a:srgbClr val="000000"/>
              </a:solidFill>
              <a:latin typeface="+mn-lt"/>
              <a:ea typeface="Arial Narrow"/>
              <a:cs typeface="Arial Narrow"/>
              <a:sym typeface="Arial Narrow"/>
            </a:endParaRPr>
          </a:p>
        </p:txBody>
      </p:sp>
      <p:sp>
        <p:nvSpPr>
          <p:cNvPr id="291" name="Shape 291"/>
          <p:cNvSpPr/>
          <p:nvPr/>
        </p:nvSpPr>
        <p:spPr>
          <a:xfrm>
            <a:off x="5073660" y="2607983"/>
            <a:ext cx="1217809" cy="6923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800" dirty="0">
                <a:solidFill>
                  <a:srgbClr val="000000"/>
                </a:solidFill>
                <a:latin typeface="+mn-lt"/>
                <a:ea typeface="Arial Narrow"/>
                <a:cs typeface="Arial Narrow"/>
                <a:sym typeface="Arial Narrow"/>
              </a:rPr>
              <a:t>Biomass rare species</a:t>
            </a:r>
          </a:p>
        </p:txBody>
      </p:sp>
      <p:pic>
        <p:nvPicPr>
          <p:cNvPr id="292" name="Shape 292"/>
          <p:cNvPicPr preferRelativeResize="0"/>
          <p:nvPr/>
        </p:nvPicPr>
        <p:blipFill rotWithShape="1">
          <a:blip r:embed="rId3">
            <a:alphaModFix/>
          </a:blip>
          <a:srcRect t="12248" r="18956"/>
          <a:stretch/>
        </p:blipFill>
        <p:spPr>
          <a:xfrm>
            <a:off x="10527" y="4689477"/>
            <a:ext cx="2262330" cy="17337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" name="Shape 29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631249" y="933675"/>
            <a:ext cx="2162792" cy="1618716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Shape 295"/>
          <p:cNvSpPr/>
          <p:nvPr/>
        </p:nvSpPr>
        <p:spPr>
          <a:xfrm>
            <a:off x="1943078" y="2082667"/>
            <a:ext cx="3133149" cy="3211644"/>
          </a:xfrm>
          <a:prstGeom prst="ellipse">
            <a:avLst/>
          </a:prstGeom>
          <a:noFill/>
          <a:ln w="9525" cap="flat" cmpd="sng">
            <a:solidFill>
              <a:srgbClr val="008797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cxnSp>
        <p:nvCxnSpPr>
          <p:cNvPr id="296" name="Shape 296"/>
          <p:cNvCxnSpPr/>
          <p:nvPr/>
        </p:nvCxnSpPr>
        <p:spPr>
          <a:xfrm>
            <a:off x="3532208" y="3594100"/>
            <a:ext cx="1353722" cy="737284"/>
          </a:xfrm>
          <a:prstGeom prst="straightConnector1">
            <a:avLst/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97" name="Shape 297"/>
          <p:cNvCxnSpPr/>
          <p:nvPr/>
        </p:nvCxnSpPr>
        <p:spPr>
          <a:xfrm rot="10800000" flipH="1">
            <a:off x="3532208" y="2792413"/>
            <a:ext cx="1230312" cy="801686"/>
          </a:xfrm>
          <a:prstGeom prst="straightConnector1">
            <a:avLst/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98" name="Shape 298"/>
          <p:cNvCxnSpPr>
            <a:endCxn id="295" idx="4"/>
          </p:cNvCxnSpPr>
          <p:nvPr/>
        </p:nvCxnSpPr>
        <p:spPr>
          <a:xfrm flipH="1">
            <a:off x="3509652" y="3594212"/>
            <a:ext cx="22500" cy="1700100"/>
          </a:xfrm>
          <a:prstGeom prst="straightConnector1">
            <a:avLst/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99" name="Shape 299"/>
          <p:cNvCxnSpPr/>
          <p:nvPr/>
        </p:nvCxnSpPr>
        <p:spPr>
          <a:xfrm flipH="1">
            <a:off x="2130445" y="3594100"/>
            <a:ext cx="1410498" cy="737284"/>
          </a:xfrm>
          <a:prstGeom prst="straightConnector1">
            <a:avLst/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0" name="Shape 300"/>
          <p:cNvCxnSpPr/>
          <p:nvPr/>
        </p:nvCxnSpPr>
        <p:spPr>
          <a:xfrm rot="10800000">
            <a:off x="2192364" y="2833688"/>
            <a:ext cx="1317288" cy="760411"/>
          </a:xfrm>
          <a:prstGeom prst="straightConnector1">
            <a:avLst/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1" name="Shape 301"/>
          <p:cNvCxnSpPr>
            <a:endCxn id="295" idx="0"/>
          </p:cNvCxnSpPr>
          <p:nvPr/>
        </p:nvCxnSpPr>
        <p:spPr>
          <a:xfrm flipH="1" flipV="1">
            <a:off x="3509653" y="2082667"/>
            <a:ext cx="23099" cy="1511400"/>
          </a:xfrm>
          <a:prstGeom prst="straightConnector1">
            <a:avLst/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2" name="Shape 302"/>
          <p:cNvCxnSpPr>
            <a:endCxn id="266" idx="1"/>
          </p:cNvCxnSpPr>
          <p:nvPr/>
        </p:nvCxnSpPr>
        <p:spPr>
          <a:xfrm flipH="1">
            <a:off x="2559044" y="2792413"/>
            <a:ext cx="981900" cy="274500"/>
          </a:xfrm>
          <a:prstGeom prst="straightConnector1">
            <a:avLst/>
          </a:prstGeom>
          <a:noFill/>
          <a:ln w="254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3" name="Shape 303"/>
          <p:cNvCxnSpPr/>
          <p:nvPr/>
        </p:nvCxnSpPr>
        <p:spPr>
          <a:xfrm>
            <a:off x="3540944" y="2832893"/>
            <a:ext cx="565216" cy="397669"/>
          </a:xfrm>
          <a:prstGeom prst="straightConnector1">
            <a:avLst/>
          </a:prstGeom>
          <a:noFill/>
          <a:ln w="254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4" name="Shape 304"/>
          <p:cNvCxnSpPr/>
          <p:nvPr/>
        </p:nvCxnSpPr>
        <p:spPr>
          <a:xfrm rot="10800000">
            <a:off x="4106161" y="3228975"/>
            <a:ext cx="102906" cy="750888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05" name="Shape 305"/>
          <p:cNvSpPr txBox="1"/>
          <p:nvPr/>
        </p:nvSpPr>
        <p:spPr>
          <a:xfrm>
            <a:off x="31365" y="-53672"/>
            <a:ext cx="9072607" cy="46166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buSzPct val="25000"/>
            </a:pPr>
            <a:r>
              <a:rPr lang="en-US" sz="3400" b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Step 5 Evaluate tradeoffs of alternative scenarios</a:t>
            </a:r>
            <a:endParaRPr lang="en-US" sz="3400" b="1" dirty="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20190" y="1316472"/>
            <a:ext cx="1653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err="1"/>
              <a:t>Calcifiers:non-calcifiers</a:t>
            </a:r>
            <a:endParaRPr 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1127566" y="2436811"/>
            <a:ext cx="1145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Landings</a:t>
            </a:r>
          </a:p>
        </p:txBody>
      </p:sp>
      <p:pic>
        <p:nvPicPr>
          <p:cNvPr id="293" name="Shape 29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731502" y="3755230"/>
            <a:ext cx="2330738" cy="17433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Image result for image coral reef fish landing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933675"/>
            <a:ext cx="2438400" cy="1365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6200" y="3372643"/>
            <a:ext cx="167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REFERENCE = 1</a:t>
            </a:r>
          </a:p>
        </p:txBody>
      </p:sp>
      <p:cxnSp>
        <p:nvCxnSpPr>
          <p:cNvPr id="6" name="Straight Connector 5"/>
          <p:cNvCxnSpPr/>
          <p:nvPr/>
        </p:nvCxnSpPr>
        <p:spPr>
          <a:xfrm flipH="1" flipV="1">
            <a:off x="1219200" y="3604419"/>
            <a:ext cx="723878" cy="38496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5" name="Shape 285"/>
          <p:cNvSpPr/>
          <p:nvPr/>
        </p:nvSpPr>
        <p:spPr>
          <a:xfrm>
            <a:off x="607309" y="4206125"/>
            <a:ext cx="1523136" cy="65407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800" dirty="0" err="1">
                <a:solidFill>
                  <a:srgbClr val="000000"/>
                </a:solidFill>
                <a:latin typeface="+mn-lt"/>
                <a:ea typeface="Arial Narrow"/>
                <a:cs typeface="Arial Narrow"/>
                <a:sym typeface="Arial Narrow"/>
              </a:rPr>
              <a:t>Nr</a:t>
            </a:r>
            <a:r>
              <a:rPr lang="en-US" sz="1800" dirty="0">
                <a:solidFill>
                  <a:srgbClr val="000000"/>
                </a:solidFill>
                <a:latin typeface="+mn-lt"/>
                <a:ea typeface="Arial Narrow"/>
                <a:cs typeface="Arial Narrow"/>
                <a:sym typeface="Arial Narrow"/>
              </a:rPr>
              <a:t>. fish groups not overfished</a:t>
            </a:r>
          </a:p>
        </p:txBody>
      </p:sp>
      <p:pic>
        <p:nvPicPr>
          <p:cNvPr id="78" name="Picture 7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16670" y="2556222"/>
            <a:ext cx="1798476" cy="13168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43078" y="489171"/>
            <a:ext cx="401578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HYPOTHETICAL EXAMPLE</a:t>
            </a:r>
          </a:p>
          <a:p>
            <a:endParaRPr lang="en-US" dirty="0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1F63C272-7ED6-482E-B6C3-D92B4CB36BF4}"/>
              </a:ext>
            </a:extLst>
          </p:cNvPr>
          <p:cNvSpPr txBox="1"/>
          <p:nvPr/>
        </p:nvSpPr>
        <p:spPr>
          <a:xfrm>
            <a:off x="19835" y="6469649"/>
            <a:ext cx="9124165" cy="3792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PIFSC Economics and Human Dimensions External Review					Aug 2, 2017</a:t>
            </a:r>
          </a:p>
        </p:txBody>
      </p:sp>
    </p:spTree>
    <p:extLst>
      <p:ext uri="{BB962C8B-B14F-4D97-AF65-F5344CB8AC3E}">
        <p14:creationId xmlns:p14="http://schemas.microsoft.com/office/powerpoint/2010/main" val="856254631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-1" y="708652"/>
            <a:ext cx="3268820" cy="465137"/>
          </a:xfrm>
        </p:spPr>
        <p:txBody>
          <a:bodyPr>
            <a:normAutofit fontScale="90000"/>
          </a:bodyPr>
          <a:lstStyle/>
          <a:p>
            <a:pPr algn="l"/>
            <a:r>
              <a:rPr lang="en-US" b="1" dirty="0"/>
              <a:t>Dive Tourism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4294967295"/>
          </p:nvPr>
        </p:nvSpPr>
        <p:spPr>
          <a:xfrm>
            <a:off x="19835" y="1235976"/>
            <a:ext cx="2909888" cy="12557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/>
              <a:t>Two groups emerge</a:t>
            </a:r>
            <a:endParaRPr lang="en-US" sz="2800" dirty="0"/>
          </a:p>
          <a:p>
            <a:endParaRPr lang="en-US" sz="2000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6071452" y="858739"/>
            <a:ext cx="38819" cy="5143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0636" y="2000452"/>
            <a:ext cx="1233270" cy="9227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215" y="3052355"/>
            <a:ext cx="1278933" cy="9606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616" y="5069854"/>
            <a:ext cx="1702908" cy="9573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699" y="5045515"/>
            <a:ext cx="1347110" cy="9874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7584954" y="3278958"/>
            <a:ext cx="15590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Not low biomass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16148" y="3359554"/>
            <a:ext cx="1422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High Diversity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216" y="4142110"/>
            <a:ext cx="1341685" cy="9834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/>
          <p:cNvSpPr txBox="1"/>
          <p:nvPr/>
        </p:nvSpPr>
        <p:spPr>
          <a:xfrm>
            <a:off x="4550032" y="4360815"/>
            <a:ext cx="1410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Many Wrasse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569838" y="5200641"/>
            <a:ext cx="61236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dirty="0">
                <a:solidFill>
                  <a:srgbClr val="FFFF00"/>
                </a:solidFill>
                <a:sym typeface="Wingdings" panose="05000000000000000000" pitchFamily="2" charset="2"/>
              </a:rPr>
              <a:t></a:t>
            </a:r>
            <a:endParaRPr lang="en-US" sz="4500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71405" y="5199853"/>
            <a:ext cx="47213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dirty="0">
                <a:solidFill>
                  <a:srgbClr val="FFFF00"/>
                </a:solidFill>
                <a:sym typeface="Wingdings" panose="05000000000000000000" pitchFamily="2" charset="2"/>
              </a:rPr>
              <a:t></a:t>
            </a:r>
            <a:endParaRPr lang="en-US" sz="4500" dirty="0">
              <a:solidFill>
                <a:srgbClr val="FFFF00"/>
              </a:solidFill>
            </a:endParaRPr>
          </a:p>
        </p:txBody>
      </p:sp>
      <p:pic>
        <p:nvPicPr>
          <p:cNvPr id="19" name="Content Placeholder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2205" y="878954"/>
            <a:ext cx="1352345" cy="11474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TextBox 19"/>
          <p:cNvSpPr txBox="1"/>
          <p:nvPr/>
        </p:nvSpPr>
        <p:spPr>
          <a:xfrm>
            <a:off x="7121369" y="1560867"/>
            <a:ext cx="151825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>
                <a:solidFill>
                  <a:schemeClr val="bg1"/>
                </a:solidFill>
              </a:rPr>
              <a:t>42%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585" y="2946606"/>
            <a:ext cx="1278933" cy="9647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Picture 2" descr="C:\Users\Shanna\AppData\Local\Microsoft\Windows\Temporary Internet Files\Content.IE5\B47OYO05\MC900431549[1]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0378" y="1993688"/>
            <a:ext cx="951348" cy="95134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2140" y="3911394"/>
            <a:ext cx="1273379" cy="956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2791" y="5059931"/>
            <a:ext cx="1702908" cy="9573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8252" y="5029811"/>
            <a:ext cx="1347110" cy="9874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" name="TextBox 25"/>
          <p:cNvSpPr txBox="1"/>
          <p:nvPr/>
        </p:nvSpPr>
        <p:spPr>
          <a:xfrm>
            <a:off x="8215273" y="5125565"/>
            <a:ext cx="7175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FFFF00"/>
                </a:solidFill>
                <a:sym typeface="Wingdings" panose="05000000000000000000" pitchFamily="2" charset="2"/>
              </a:rPr>
              <a:t>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698065" y="4992891"/>
            <a:ext cx="612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>
                <a:solidFill>
                  <a:srgbClr val="FF0000"/>
                </a:solidFill>
                <a:sym typeface="Wingdings" panose="05000000000000000000" pitchFamily="2" charset="2"/>
              </a:rPr>
              <a:t></a:t>
            </a:r>
            <a:endParaRPr lang="en-US" sz="7200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698065" y="3273534"/>
            <a:ext cx="61236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950" dirty="0">
                <a:solidFill>
                  <a:srgbClr val="FF0000"/>
                </a:solidFill>
                <a:sym typeface="Wingdings" panose="05000000000000000000" pitchFamily="2" charset="2"/>
              </a:rPr>
              <a:t></a:t>
            </a:r>
            <a:endParaRPr lang="en-US" sz="4950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664522" y="4159684"/>
            <a:ext cx="6123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rgbClr val="FF0000"/>
                </a:solidFill>
                <a:sym typeface="Wingdings" panose="05000000000000000000" pitchFamily="2" charset="2"/>
              </a:rPr>
              <a:t></a:t>
            </a:r>
            <a:endParaRPr lang="en-US" sz="5400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575518" y="2307023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Low Fee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547533" y="2293735"/>
            <a:ext cx="14146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High Biomass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612834" y="4220206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Not low diversity</a:t>
            </a:r>
          </a:p>
        </p:txBody>
      </p:sp>
      <p:sp>
        <p:nvSpPr>
          <p:cNvPr id="35" name="Rectangle 34"/>
          <p:cNvSpPr/>
          <p:nvPr/>
        </p:nvSpPr>
        <p:spPr>
          <a:xfrm>
            <a:off x="137422" y="1745563"/>
            <a:ext cx="2829476" cy="459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indent="-214313" defTabSz="685800">
              <a:lnSpc>
                <a:spcPct val="90000"/>
              </a:lnSpc>
              <a:spcBef>
                <a:spcPts val="900"/>
              </a:spcBef>
              <a:spcAft>
                <a:spcPts val="150"/>
              </a:spcAft>
              <a:buClr>
                <a:srgbClr val="1CADE4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Environmental Group</a:t>
            </a:r>
          </a:p>
          <a:p>
            <a:pPr marL="557213" lvl="1" indent="-214313" defTabSz="685800">
              <a:lnSpc>
                <a:spcPct val="90000"/>
              </a:lnSpc>
              <a:spcBef>
                <a:spcPts val="900"/>
              </a:spcBef>
              <a:spcAft>
                <a:spcPts val="150"/>
              </a:spcAft>
              <a:buClr>
                <a:srgbClr val="1CADE4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More experienced</a:t>
            </a:r>
          </a:p>
          <a:p>
            <a:pPr marL="557213" lvl="1" indent="-214313" defTabSz="685800">
              <a:lnSpc>
                <a:spcPct val="90000"/>
              </a:lnSpc>
              <a:spcBef>
                <a:spcPts val="900"/>
              </a:spcBef>
              <a:spcAft>
                <a:spcPts val="150"/>
              </a:spcAft>
              <a:buClr>
                <a:srgbClr val="1CADE4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Higher income</a:t>
            </a:r>
          </a:p>
          <a:p>
            <a:pPr marL="557213" lvl="1" indent="-214313" defTabSz="685800">
              <a:lnSpc>
                <a:spcPct val="90000"/>
              </a:lnSpc>
              <a:spcBef>
                <a:spcPts val="900"/>
              </a:spcBef>
              <a:spcAft>
                <a:spcPts val="150"/>
              </a:spcAft>
              <a:buClr>
                <a:srgbClr val="1CADE4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Older</a:t>
            </a:r>
          </a:p>
          <a:p>
            <a:pPr marL="557213" lvl="1" indent="-214313" defTabSz="685800">
              <a:lnSpc>
                <a:spcPct val="90000"/>
              </a:lnSpc>
              <a:spcBef>
                <a:spcPts val="900"/>
              </a:spcBef>
              <a:spcAft>
                <a:spcPts val="150"/>
              </a:spcAft>
              <a:buClr>
                <a:srgbClr val="1CADE4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English survey</a:t>
            </a:r>
          </a:p>
          <a:p>
            <a:pPr marL="557213" lvl="1" indent="-214313" defTabSz="685800">
              <a:lnSpc>
                <a:spcPct val="90000"/>
              </a:lnSpc>
              <a:spcBef>
                <a:spcPts val="900"/>
              </a:spcBef>
              <a:spcAft>
                <a:spcPts val="150"/>
              </a:spcAft>
              <a:buClr>
                <a:srgbClr val="1CADE4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Involved with environmental NGO</a:t>
            </a:r>
          </a:p>
          <a:p>
            <a:pPr marL="557213" lvl="1" indent="-214313" defTabSz="685800">
              <a:lnSpc>
                <a:spcPct val="90000"/>
              </a:lnSpc>
              <a:spcBef>
                <a:spcPts val="900"/>
              </a:spcBef>
              <a:spcAft>
                <a:spcPts val="150"/>
              </a:spcAft>
              <a:buClr>
                <a:srgbClr val="1CADE4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Guam residents</a:t>
            </a:r>
          </a:p>
        </p:txBody>
      </p:sp>
      <p:pic>
        <p:nvPicPr>
          <p:cNvPr id="34" name="Content Placeholder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3070" y="877786"/>
            <a:ext cx="1296448" cy="10999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3889222" y="1556576"/>
            <a:ext cx="151825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>
                <a:solidFill>
                  <a:schemeClr val="bg1"/>
                </a:solidFill>
              </a:rPr>
              <a:t>58%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415143" y="546435"/>
            <a:ext cx="3790564" cy="3792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i="1" dirty="0" err="1"/>
              <a:t>Grafeld</a:t>
            </a:r>
            <a:r>
              <a:rPr lang="en-US" i="1" dirty="0"/>
              <a:t> et al Ecological Economics 128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90DF7D8-DAF9-4DD9-B91F-BEDFACF6B563}"/>
              </a:ext>
            </a:extLst>
          </p:cNvPr>
          <p:cNvSpPr txBox="1"/>
          <p:nvPr/>
        </p:nvSpPr>
        <p:spPr>
          <a:xfrm>
            <a:off x="19835" y="6469649"/>
            <a:ext cx="9124165" cy="3792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PIFSC Economics and Human Dimensions External Review					Aug 2, 2017</a:t>
            </a:r>
          </a:p>
        </p:txBody>
      </p:sp>
    </p:spTree>
    <p:extLst>
      <p:ext uri="{BB962C8B-B14F-4D97-AF65-F5344CB8AC3E}">
        <p14:creationId xmlns:p14="http://schemas.microsoft.com/office/powerpoint/2010/main" val="31489882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31441651"/>
              </p:ext>
            </p:extLst>
          </p:nvPr>
        </p:nvGraphicFramePr>
        <p:xfrm>
          <a:off x="-133563" y="626560"/>
          <a:ext cx="3333964" cy="28620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Char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714049"/>
              </p:ext>
            </p:extLst>
          </p:nvPr>
        </p:nvGraphicFramePr>
        <p:xfrm>
          <a:off x="2966883" y="677922"/>
          <a:ext cx="3048000" cy="2819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8" name="Chart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932408"/>
              </p:ext>
            </p:extLst>
          </p:nvPr>
        </p:nvGraphicFramePr>
        <p:xfrm>
          <a:off x="6014882" y="668878"/>
          <a:ext cx="3766116" cy="28624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9" name="Chart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1548357"/>
              </p:ext>
            </p:extLst>
          </p:nvPr>
        </p:nvGraphicFramePr>
        <p:xfrm>
          <a:off x="1162618" y="3657600"/>
          <a:ext cx="3378559" cy="2819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0" name="Chart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7267800"/>
              </p:ext>
            </p:extLst>
          </p:nvPr>
        </p:nvGraphicFramePr>
        <p:xfrm>
          <a:off x="5107988" y="3729037"/>
          <a:ext cx="3281362" cy="2676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6161057" y="183689"/>
            <a:ext cx="3001993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i="1" dirty="0"/>
              <a:t>Weijerman et al 2016 </a:t>
            </a:r>
            <a:r>
              <a:rPr lang="en-US" i="1" dirty="0" err="1"/>
              <a:t>PlosOne</a:t>
            </a:r>
            <a:endParaRPr lang="en-US" i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D20D370-EEE0-4598-A98C-23D3BC5A7DFC}"/>
              </a:ext>
            </a:extLst>
          </p:cNvPr>
          <p:cNvSpPr txBox="1"/>
          <p:nvPr/>
        </p:nvSpPr>
        <p:spPr>
          <a:xfrm>
            <a:off x="19835" y="6469649"/>
            <a:ext cx="9124165" cy="3792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PIFSC Economics and Human Dimensions External Review					Aug 2, 2017</a:t>
            </a:r>
          </a:p>
        </p:txBody>
      </p:sp>
    </p:spTree>
    <p:extLst>
      <p:ext uri="{BB962C8B-B14F-4D97-AF65-F5344CB8AC3E}">
        <p14:creationId xmlns:p14="http://schemas.microsoft.com/office/powerpoint/2010/main" val="1161171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181600" y="1200090"/>
            <a:ext cx="1143000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Ocean &amp; Weather Conditions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45341" y="685799"/>
            <a:ext cx="914400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Enforcement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257800" y="2209800"/>
            <a:ext cx="990600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Access to diving location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191000" y="1200090"/>
            <a:ext cx="914400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Areas Closed by Military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400800" y="1200090"/>
            <a:ext cx="762000" cy="400110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Coastal features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858000" y="2209800"/>
            <a:ext cx="838200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Tourist season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924800" y="2819400"/>
            <a:ext cx="990599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Flight availability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705600" y="3448110"/>
            <a:ext cx="1143000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Price of accommodation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213850" y="2895600"/>
            <a:ext cx="762000" cy="40011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Species abundance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227730" y="3348910"/>
            <a:ext cx="685800" cy="40011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Reef condition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999131" y="2785195"/>
            <a:ext cx="1066800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Clarity of the water (turbidity)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5181599" y="4362510"/>
            <a:ext cx="1143000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Cost of dive charter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2286000" y="4362510"/>
            <a:ext cx="1295400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Quality of the dive experience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4343400" y="5505510"/>
            <a:ext cx="1311578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Participation in diving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3733800" y="4362510"/>
            <a:ext cx="1143000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Previous dive experience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6629400" y="4362510"/>
            <a:ext cx="1295400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Tourism visitation numbers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3962400" y="3600510"/>
            <a:ext cx="685800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Age group</a:t>
            </a:r>
          </a:p>
        </p:txBody>
      </p:sp>
      <p:cxnSp>
        <p:nvCxnSpPr>
          <p:cNvPr id="106" name="Straight Arrow Connector 105"/>
          <p:cNvCxnSpPr>
            <a:stCxn id="27" idx="2"/>
            <a:endCxn id="30" idx="0"/>
          </p:cNvCxnSpPr>
          <p:nvPr/>
        </p:nvCxnSpPr>
        <p:spPr>
          <a:xfrm>
            <a:off x="7277100" y="2609910"/>
            <a:ext cx="1143000" cy="20949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Arrow Connector 136"/>
          <p:cNvCxnSpPr>
            <a:stCxn id="24" idx="2"/>
            <a:endCxn id="15" idx="0"/>
          </p:cNvCxnSpPr>
          <p:nvPr/>
        </p:nvCxnSpPr>
        <p:spPr>
          <a:xfrm flipH="1">
            <a:off x="5753100" y="1600200"/>
            <a:ext cx="1028700" cy="60960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Arrow Connector 151"/>
          <p:cNvCxnSpPr>
            <a:stCxn id="6" idx="2"/>
            <a:endCxn id="15" idx="0"/>
          </p:cNvCxnSpPr>
          <p:nvPr/>
        </p:nvCxnSpPr>
        <p:spPr>
          <a:xfrm>
            <a:off x="5753100" y="1600200"/>
            <a:ext cx="0" cy="60960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Straight Arrow Connector 159"/>
          <p:cNvCxnSpPr>
            <a:stCxn id="21" idx="2"/>
            <a:endCxn id="15" idx="0"/>
          </p:cNvCxnSpPr>
          <p:nvPr/>
        </p:nvCxnSpPr>
        <p:spPr>
          <a:xfrm>
            <a:off x="4648200" y="1600200"/>
            <a:ext cx="1104900" cy="60960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Box 110"/>
          <p:cNvSpPr txBox="1"/>
          <p:nvPr/>
        </p:nvSpPr>
        <p:spPr>
          <a:xfrm>
            <a:off x="1082491" y="2895600"/>
            <a:ext cx="838199" cy="40011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Charismatic species</a:t>
            </a:r>
          </a:p>
        </p:txBody>
      </p:sp>
      <p:cxnSp>
        <p:nvCxnSpPr>
          <p:cNvPr id="133" name="Straight Arrow Connector 132"/>
          <p:cNvCxnSpPr>
            <a:stCxn id="27" idx="2"/>
            <a:endCxn id="33" idx="0"/>
          </p:cNvCxnSpPr>
          <p:nvPr/>
        </p:nvCxnSpPr>
        <p:spPr>
          <a:xfrm>
            <a:off x="7277100" y="2609910"/>
            <a:ext cx="0" cy="83820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137"/>
          <p:cNvSpPr txBox="1"/>
          <p:nvPr/>
        </p:nvSpPr>
        <p:spPr>
          <a:xfrm>
            <a:off x="990600" y="4343400"/>
            <a:ext cx="762000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Size of the dive group</a:t>
            </a:r>
          </a:p>
        </p:txBody>
      </p:sp>
      <p:sp>
        <p:nvSpPr>
          <p:cNvPr id="346" name="TextBox 345"/>
          <p:cNvSpPr txBox="1"/>
          <p:nvPr/>
        </p:nvSpPr>
        <p:spPr>
          <a:xfrm>
            <a:off x="7924800" y="3448110"/>
            <a:ext cx="990600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Tourist country of origin</a:t>
            </a:r>
          </a:p>
        </p:txBody>
      </p:sp>
      <p:sp>
        <p:nvSpPr>
          <p:cNvPr id="347" name="TextBox 346"/>
          <p:cNvSpPr txBox="1"/>
          <p:nvPr/>
        </p:nvSpPr>
        <p:spPr>
          <a:xfrm>
            <a:off x="7543800" y="4972110"/>
            <a:ext cx="1066800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Wreck diving</a:t>
            </a:r>
          </a:p>
        </p:txBody>
      </p:sp>
      <p:cxnSp>
        <p:nvCxnSpPr>
          <p:cNvPr id="361" name="Straight Arrow Connector 360"/>
          <p:cNvCxnSpPr>
            <a:stCxn id="450" idx="2"/>
            <a:endCxn id="48" idx="0"/>
          </p:cNvCxnSpPr>
          <p:nvPr/>
        </p:nvCxnSpPr>
        <p:spPr>
          <a:xfrm>
            <a:off x="2400301" y="2587498"/>
            <a:ext cx="132230" cy="19769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4" name="Straight Arrow Connector 363"/>
          <p:cNvCxnSpPr>
            <a:endCxn id="57" idx="0"/>
          </p:cNvCxnSpPr>
          <p:nvPr/>
        </p:nvCxnSpPr>
        <p:spPr>
          <a:xfrm flipH="1">
            <a:off x="2933700" y="3295710"/>
            <a:ext cx="1352208" cy="106680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7" name="Straight Arrow Connector 366"/>
          <p:cNvCxnSpPr>
            <a:stCxn id="39" idx="2"/>
            <a:endCxn id="57" idx="0"/>
          </p:cNvCxnSpPr>
          <p:nvPr/>
        </p:nvCxnSpPr>
        <p:spPr>
          <a:xfrm flipH="1">
            <a:off x="2933700" y="3295710"/>
            <a:ext cx="661150" cy="106680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0" name="Straight Arrow Connector 369"/>
          <p:cNvCxnSpPr>
            <a:stCxn id="45" idx="2"/>
            <a:endCxn id="57" idx="0"/>
          </p:cNvCxnSpPr>
          <p:nvPr/>
        </p:nvCxnSpPr>
        <p:spPr>
          <a:xfrm>
            <a:off x="2570630" y="3749020"/>
            <a:ext cx="363070" cy="61349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3" name="Straight Arrow Connector 372"/>
          <p:cNvCxnSpPr>
            <a:stCxn id="111" idx="2"/>
            <a:endCxn id="57" idx="0"/>
          </p:cNvCxnSpPr>
          <p:nvPr/>
        </p:nvCxnSpPr>
        <p:spPr>
          <a:xfrm>
            <a:off x="1501591" y="3295710"/>
            <a:ext cx="1432109" cy="106680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6" name="Straight Arrow Connector 375"/>
          <p:cNvCxnSpPr>
            <a:stCxn id="73" idx="2"/>
            <a:endCxn id="63" idx="0"/>
          </p:cNvCxnSpPr>
          <p:nvPr/>
        </p:nvCxnSpPr>
        <p:spPr>
          <a:xfrm>
            <a:off x="4305300" y="4000620"/>
            <a:ext cx="0" cy="36189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0" name="Straight Arrow Connector 379"/>
          <p:cNvCxnSpPr>
            <a:stCxn id="138" idx="3"/>
            <a:endCxn id="57" idx="1"/>
          </p:cNvCxnSpPr>
          <p:nvPr/>
        </p:nvCxnSpPr>
        <p:spPr>
          <a:xfrm>
            <a:off x="1752600" y="4543455"/>
            <a:ext cx="533400" cy="1911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4" name="Straight Arrow Connector 383"/>
          <p:cNvCxnSpPr>
            <a:stCxn id="15" idx="2"/>
            <a:endCxn id="54" idx="0"/>
          </p:cNvCxnSpPr>
          <p:nvPr/>
        </p:nvCxnSpPr>
        <p:spPr>
          <a:xfrm flipH="1">
            <a:off x="5753099" y="2609910"/>
            <a:ext cx="1" cy="175260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7" name="Straight Arrow Connector 386"/>
          <p:cNvCxnSpPr>
            <a:stCxn id="27" idx="2"/>
            <a:endCxn id="54" idx="0"/>
          </p:cNvCxnSpPr>
          <p:nvPr/>
        </p:nvCxnSpPr>
        <p:spPr>
          <a:xfrm flipH="1">
            <a:off x="5753099" y="2609910"/>
            <a:ext cx="1524001" cy="175260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1" name="Straight Arrow Connector 390"/>
          <p:cNvCxnSpPr>
            <a:stCxn id="33" idx="2"/>
            <a:endCxn id="66" idx="0"/>
          </p:cNvCxnSpPr>
          <p:nvPr/>
        </p:nvCxnSpPr>
        <p:spPr>
          <a:xfrm>
            <a:off x="7277100" y="3848220"/>
            <a:ext cx="0" cy="51429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5" name="Straight Arrow Connector 394"/>
          <p:cNvCxnSpPr>
            <a:stCxn id="346" idx="2"/>
            <a:endCxn id="66" idx="0"/>
          </p:cNvCxnSpPr>
          <p:nvPr/>
        </p:nvCxnSpPr>
        <p:spPr>
          <a:xfrm flipH="1">
            <a:off x="7277100" y="3848220"/>
            <a:ext cx="1143000" cy="51429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1" name="Straight Arrow Connector 400"/>
          <p:cNvCxnSpPr>
            <a:stCxn id="66" idx="2"/>
            <a:endCxn id="60" idx="0"/>
          </p:cNvCxnSpPr>
          <p:nvPr/>
        </p:nvCxnSpPr>
        <p:spPr>
          <a:xfrm flipH="1">
            <a:off x="4999189" y="4762620"/>
            <a:ext cx="2277911" cy="74289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4" name="Straight Arrow Connector 403"/>
          <p:cNvCxnSpPr>
            <a:stCxn id="54" idx="2"/>
            <a:endCxn id="60" idx="0"/>
          </p:cNvCxnSpPr>
          <p:nvPr/>
        </p:nvCxnSpPr>
        <p:spPr>
          <a:xfrm flipH="1">
            <a:off x="4999189" y="4762620"/>
            <a:ext cx="753910" cy="74289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7" name="Straight Arrow Connector 406"/>
          <p:cNvCxnSpPr>
            <a:stCxn id="63" idx="2"/>
            <a:endCxn id="60" idx="0"/>
          </p:cNvCxnSpPr>
          <p:nvPr/>
        </p:nvCxnSpPr>
        <p:spPr>
          <a:xfrm>
            <a:off x="4305300" y="4762620"/>
            <a:ext cx="693889" cy="74289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0" name="Straight Arrow Connector 409"/>
          <p:cNvCxnSpPr>
            <a:stCxn id="57" idx="2"/>
            <a:endCxn id="60" idx="0"/>
          </p:cNvCxnSpPr>
          <p:nvPr/>
        </p:nvCxnSpPr>
        <p:spPr>
          <a:xfrm>
            <a:off x="2933700" y="4762620"/>
            <a:ext cx="2065489" cy="74289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3" name="Straight Arrow Connector 412"/>
          <p:cNvCxnSpPr>
            <a:stCxn id="347" idx="1"/>
            <a:endCxn id="60" idx="0"/>
          </p:cNvCxnSpPr>
          <p:nvPr/>
        </p:nvCxnSpPr>
        <p:spPr>
          <a:xfrm flipH="1">
            <a:off x="4999189" y="5095221"/>
            <a:ext cx="2544611" cy="410289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6" name="Straight Arrow Connector 415"/>
          <p:cNvCxnSpPr>
            <a:stCxn id="30" idx="2"/>
            <a:endCxn id="346" idx="0"/>
          </p:cNvCxnSpPr>
          <p:nvPr/>
        </p:nvCxnSpPr>
        <p:spPr>
          <a:xfrm>
            <a:off x="8420100" y="3219510"/>
            <a:ext cx="0" cy="22860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7" name="TextBox 456"/>
          <p:cNvSpPr txBox="1"/>
          <p:nvPr/>
        </p:nvSpPr>
        <p:spPr>
          <a:xfrm>
            <a:off x="35861" y="2886635"/>
            <a:ext cx="990599" cy="40011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Large fish (size distribution)</a:t>
            </a:r>
          </a:p>
        </p:txBody>
      </p:sp>
      <p:cxnSp>
        <p:nvCxnSpPr>
          <p:cNvPr id="463" name="Straight Arrow Connector 462"/>
          <p:cNvCxnSpPr>
            <a:stCxn id="8" idx="2"/>
            <a:endCxn id="450" idx="0"/>
          </p:cNvCxnSpPr>
          <p:nvPr/>
        </p:nvCxnSpPr>
        <p:spPr>
          <a:xfrm flipH="1">
            <a:off x="2400301" y="932020"/>
            <a:ext cx="2240" cy="17815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0" name="Straight Arrow Connector 469"/>
          <p:cNvCxnSpPr>
            <a:stCxn id="450" idx="2"/>
            <a:endCxn id="111" idx="0"/>
          </p:cNvCxnSpPr>
          <p:nvPr/>
        </p:nvCxnSpPr>
        <p:spPr>
          <a:xfrm flipH="1">
            <a:off x="1501591" y="2587498"/>
            <a:ext cx="898710" cy="308102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3" name="Straight Arrow Connector 472"/>
          <p:cNvCxnSpPr>
            <a:stCxn id="48" idx="2"/>
            <a:endCxn id="45" idx="0"/>
          </p:cNvCxnSpPr>
          <p:nvPr/>
        </p:nvCxnSpPr>
        <p:spPr>
          <a:xfrm>
            <a:off x="2532531" y="3185305"/>
            <a:ext cx="38099" cy="163605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6" name="Straight Arrow Connector 475"/>
          <p:cNvCxnSpPr>
            <a:stCxn id="450" idx="2"/>
            <a:endCxn id="39" idx="0"/>
          </p:cNvCxnSpPr>
          <p:nvPr/>
        </p:nvCxnSpPr>
        <p:spPr>
          <a:xfrm>
            <a:off x="2400301" y="2587498"/>
            <a:ext cx="1194549" cy="308102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9" name="Straight Arrow Connector 478"/>
          <p:cNvCxnSpPr>
            <a:stCxn id="450" idx="2"/>
            <a:endCxn id="457" idx="0"/>
          </p:cNvCxnSpPr>
          <p:nvPr/>
        </p:nvCxnSpPr>
        <p:spPr>
          <a:xfrm flipH="1">
            <a:off x="531161" y="2587498"/>
            <a:ext cx="1869140" cy="29913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2" name="Straight Arrow Connector 481"/>
          <p:cNvCxnSpPr>
            <a:stCxn id="457" idx="2"/>
            <a:endCxn id="57" idx="0"/>
          </p:cNvCxnSpPr>
          <p:nvPr/>
        </p:nvCxnSpPr>
        <p:spPr>
          <a:xfrm>
            <a:off x="531161" y="3286745"/>
            <a:ext cx="2402539" cy="1075765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9" name="TextBox 538"/>
          <p:cNvSpPr txBox="1"/>
          <p:nvPr/>
        </p:nvSpPr>
        <p:spPr>
          <a:xfrm>
            <a:off x="3624700" y="6268254"/>
            <a:ext cx="27327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200" dirty="0"/>
              <a:t>Contribution of diving to Guam economy</a:t>
            </a:r>
          </a:p>
        </p:txBody>
      </p:sp>
      <p:sp>
        <p:nvSpPr>
          <p:cNvPr id="540" name="Down Arrow 539"/>
          <p:cNvSpPr/>
          <p:nvPr/>
        </p:nvSpPr>
        <p:spPr>
          <a:xfrm>
            <a:off x="4800600" y="5810310"/>
            <a:ext cx="381000" cy="381000"/>
          </a:xfrm>
          <a:prstGeom prst="downArrow">
            <a:avLst/>
          </a:prstGeom>
          <a:solidFill>
            <a:srgbClr val="92D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41" name="TextBox 540"/>
          <p:cNvSpPr txBox="1"/>
          <p:nvPr/>
        </p:nvSpPr>
        <p:spPr>
          <a:xfrm>
            <a:off x="457200" y="6064200"/>
            <a:ext cx="228600" cy="246221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  </a:t>
            </a:r>
          </a:p>
        </p:txBody>
      </p:sp>
      <p:sp>
        <p:nvSpPr>
          <p:cNvPr id="542" name="TextBox 541"/>
          <p:cNvSpPr txBox="1"/>
          <p:nvPr/>
        </p:nvSpPr>
        <p:spPr>
          <a:xfrm>
            <a:off x="685799" y="5978003"/>
            <a:ext cx="20673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/>
              <a:t>Variables calculated by Ecosystem model</a:t>
            </a:r>
          </a:p>
        </p:txBody>
      </p:sp>
      <p:sp>
        <p:nvSpPr>
          <p:cNvPr id="543" name="TextBox 542"/>
          <p:cNvSpPr txBox="1"/>
          <p:nvPr/>
        </p:nvSpPr>
        <p:spPr>
          <a:xfrm>
            <a:off x="457200" y="5640288"/>
            <a:ext cx="228600" cy="246221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  </a:t>
            </a:r>
          </a:p>
        </p:txBody>
      </p:sp>
      <p:sp>
        <p:nvSpPr>
          <p:cNvPr id="544" name="TextBox 543"/>
          <p:cNvSpPr txBox="1"/>
          <p:nvPr/>
        </p:nvSpPr>
        <p:spPr>
          <a:xfrm>
            <a:off x="685799" y="5581710"/>
            <a:ext cx="238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/>
              <a:t>Management scenarios evaluated by Ecosystem model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4082989" y="2895600"/>
            <a:ext cx="762000" cy="40011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Reef-fish diversity</a:t>
            </a:r>
          </a:p>
        </p:txBody>
      </p:sp>
      <p:cxnSp>
        <p:nvCxnSpPr>
          <p:cNvPr id="91" name="Straight Arrow Connector 90"/>
          <p:cNvCxnSpPr>
            <a:stCxn id="450" idx="2"/>
            <a:endCxn id="72" idx="0"/>
          </p:cNvCxnSpPr>
          <p:nvPr/>
        </p:nvCxnSpPr>
        <p:spPr>
          <a:xfrm>
            <a:off x="2400301" y="2587498"/>
            <a:ext cx="2063688" cy="308102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itle 1"/>
          <p:cNvSpPr txBox="1">
            <a:spLocks/>
          </p:cNvSpPr>
          <p:nvPr/>
        </p:nvSpPr>
        <p:spPr>
          <a:xfrm>
            <a:off x="297256" y="-58946"/>
            <a:ext cx="8846744" cy="80369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90000"/>
              </a:lnSpc>
            </a:pPr>
            <a:r>
              <a:rPr lang="en-US" sz="4000" b="1" dirty="0">
                <a:solidFill>
                  <a:schemeClr val="bg1"/>
                </a:solidFill>
                <a:latin typeface="Myriad Pro"/>
                <a:cs typeface="Myriad Pro"/>
              </a:rPr>
              <a:t>Coupling Ecology with Human Use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5400135" y="537109"/>
            <a:ext cx="3762915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i="1" dirty="0"/>
              <a:t>Weijerman et al 2016 Marine Policy 63</a:t>
            </a:r>
          </a:p>
        </p:txBody>
      </p:sp>
      <p:cxnSp>
        <p:nvCxnSpPr>
          <p:cNvPr id="67" name="Straight Arrow Connector 66"/>
          <p:cNvCxnSpPr/>
          <p:nvPr/>
        </p:nvCxnSpPr>
        <p:spPr>
          <a:xfrm>
            <a:off x="2400301" y="2187388"/>
            <a:ext cx="2240" cy="398803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0" name="TextBox 449"/>
          <p:cNvSpPr txBox="1"/>
          <p:nvPr/>
        </p:nvSpPr>
        <p:spPr>
          <a:xfrm>
            <a:off x="1016277" y="1110170"/>
            <a:ext cx="2888973" cy="1107996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100" b="1" dirty="0"/>
              <a:t>Management scenarios</a:t>
            </a:r>
          </a:p>
          <a:p>
            <a:r>
              <a:rPr lang="en-US" sz="1100" dirty="0"/>
              <a:t>- A. Status quo (limited fishing MPs)</a:t>
            </a:r>
          </a:p>
          <a:p>
            <a:pPr>
              <a:buFontTx/>
              <a:buChar char="-"/>
            </a:pPr>
            <a:r>
              <a:rPr lang="en-US" sz="1100" dirty="0"/>
              <a:t> B. Size and bag limit (2x controls, no MPs)</a:t>
            </a:r>
          </a:p>
          <a:p>
            <a:pPr>
              <a:buFontTx/>
              <a:buChar char="-"/>
            </a:pPr>
            <a:r>
              <a:rPr lang="en-US" sz="1100" dirty="0"/>
              <a:t> C. Watersheds restored &amp; MPs</a:t>
            </a:r>
          </a:p>
          <a:p>
            <a:pPr>
              <a:buFontTx/>
              <a:buChar char="-"/>
            </a:pPr>
            <a:r>
              <a:rPr lang="en-US" sz="1100" dirty="0"/>
              <a:t> D. Watersheds restored &amp; 2x controls</a:t>
            </a:r>
          </a:p>
          <a:p>
            <a:pPr>
              <a:buFontTx/>
              <a:buChar char="-"/>
            </a:pPr>
            <a:r>
              <a:rPr lang="en-US" sz="1100" dirty="0"/>
              <a:t> E. Watersheds restored &amp; 2x controls &amp; MPs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004C348-39AB-4FD3-9EA9-0001A7CFA123}"/>
              </a:ext>
            </a:extLst>
          </p:cNvPr>
          <p:cNvSpPr txBox="1"/>
          <p:nvPr/>
        </p:nvSpPr>
        <p:spPr>
          <a:xfrm>
            <a:off x="19835" y="6469649"/>
            <a:ext cx="9124165" cy="3792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PIFSC Economics and Human Dimensions External Review					Aug 2, 2017</a:t>
            </a:r>
          </a:p>
        </p:txBody>
      </p:sp>
    </p:spTree>
    <p:extLst>
      <p:ext uri="{BB962C8B-B14F-4D97-AF65-F5344CB8AC3E}">
        <p14:creationId xmlns:p14="http://schemas.microsoft.com/office/powerpoint/2010/main" val="34792051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050" y="495862"/>
            <a:ext cx="9144000" cy="590151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/>
          <p:cNvSpPr/>
          <p:nvPr/>
        </p:nvSpPr>
        <p:spPr>
          <a:xfrm>
            <a:off x="6324600" y="3121968"/>
            <a:ext cx="2286000" cy="1295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1" name="Rectangle 130"/>
          <p:cNvSpPr/>
          <p:nvPr/>
        </p:nvSpPr>
        <p:spPr>
          <a:xfrm>
            <a:off x="3124200" y="3048000"/>
            <a:ext cx="2133600" cy="1295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5334000" y="893058"/>
            <a:ext cx="1143000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Ocean &amp; Weather Conditions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71600" y="769947"/>
            <a:ext cx="914400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Enforcement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105400" y="1959858"/>
            <a:ext cx="1295400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Access to shoreline &amp; fishing ground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343400" y="893058"/>
            <a:ext cx="914400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Areas Closed by Military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553200" y="893058"/>
            <a:ext cx="762000" cy="400110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Coastal features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477000" y="3579168"/>
            <a:ext cx="838200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Gender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131431" y="3895929"/>
            <a:ext cx="533400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Age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485900" y="3702279"/>
            <a:ext cx="762000" cy="40011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Species abundance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419600" y="3505200"/>
            <a:ext cx="762000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Fuel cost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4953000" y="4953000"/>
            <a:ext cx="1611339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Participation in reef fishing 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3657600" y="3200400"/>
            <a:ext cx="914400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Price of fish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7391400" y="3579169"/>
            <a:ext cx="1066800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Fishing tradition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3733800" y="2362200"/>
            <a:ext cx="762000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Tourist season</a:t>
            </a:r>
          </a:p>
        </p:txBody>
      </p:sp>
      <p:cxnSp>
        <p:nvCxnSpPr>
          <p:cNvPr id="137" name="Straight Arrow Connector 136"/>
          <p:cNvCxnSpPr>
            <a:stCxn id="24" idx="2"/>
            <a:endCxn id="15" idx="0"/>
          </p:cNvCxnSpPr>
          <p:nvPr/>
        </p:nvCxnSpPr>
        <p:spPr>
          <a:xfrm flipH="1">
            <a:off x="5753100" y="1293168"/>
            <a:ext cx="1181100" cy="66669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Arrow Connector 151"/>
          <p:cNvCxnSpPr>
            <a:stCxn id="6" idx="2"/>
            <a:endCxn id="15" idx="0"/>
          </p:cNvCxnSpPr>
          <p:nvPr/>
        </p:nvCxnSpPr>
        <p:spPr>
          <a:xfrm flipH="1">
            <a:off x="5753100" y="1293168"/>
            <a:ext cx="152400" cy="66669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Straight Arrow Connector 159"/>
          <p:cNvCxnSpPr>
            <a:stCxn id="21" idx="2"/>
            <a:endCxn id="15" idx="0"/>
          </p:cNvCxnSpPr>
          <p:nvPr/>
        </p:nvCxnSpPr>
        <p:spPr>
          <a:xfrm>
            <a:off x="4800600" y="1293168"/>
            <a:ext cx="952500" cy="66669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7" name="TextBox 346"/>
          <p:cNvSpPr txBox="1"/>
          <p:nvPr/>
        </p:nvSpPr>
        <p:spPr>
          <a:xfrm>
            <a:off x="3276600" y="3581400"/>
            <a:ext cx="106680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Employment opportunities</a:t>
            </a:r>
          </a:p>
        </p:txBody>
      </p:sp>
      <p:cxnSp>
        <p:nvCxnSpPr>
          <p:cNvPr id="376" name="Straight Arrow Connector 375"/>
          <p:cNvCxnSpPr>
            <a:stCxn id="73" idx="2"/>
            <a:endCxn id="63" idx="0"/>
          </p:cNvCxnSpPr>
          <p:nvPr/>
        </p:nvCxnSpPr>
        <p:spPr>
          <a:xfrm>
            <a:off x="4114800" y="2762310"/>
            <a:ext cx="0" cy="43809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4" name="Straight Arrow Connector 383"/>
          <p:cNvCxnSpPr>
            <a:stCxn id="15" idx="2"/>
            <a:endCxn id="54" idx="0"/>
          </p:cNvCxnSpPr>
          <p:nvPr/>
        </p:nvCxnSpPr>
        <p:spPr>
          <a:xfrm flipH="1">
            <a:off x="4800600" y="2359968"/>
            <a:ext cx="952500" cy="1145232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1" name="Straight Arrow Connector 400"/>
          <p:cNvCxnSpPr>
            <a:stCxn id="141" idx="2"/>
            <a:endCxn id="60" idx="0"/>
          </p:cNvCxnSpPr>
          <p:nvPr/>
        </p:nvCxnSpPr>
        <p:spPr>
          <a:xfrm flipH="1">
            <a:off x="5758670" y="4417368"/>
            <a:ext cx="1708930" cy="535632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4" name="Straight Arrow Connector 403"/>
          <p:cNvCxnSpPr>
            <a:stCxn id="131" idx="2"/>
            <a:endCxn id="60" idx="0"/>
          </p:cNvCxnSpPr>
          <p:nvPr/>
        </p:nvCxnSpPr>
        <p:spPr>
          <a:xfrm>
            <a:off x="4191000" y="4343400"/>
            <a:ext cx="1567670" cy="60960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0" name="Straight Arrow Connector 409"/>
          <p:cNvCxnSpPr>
            <a:stCxn id="39" idx="2"/>
            <a:endCxn id="60" idx="0"/>
          </p:cNvCxnSpPr>
          <p:nvPr/>
        </p:nvCxnSpPr>
        <p:spPr>
          <a:xfrm>
            <a:off x="1866900" y="4102389"/>
            <a:ext cx="3891770" cy="850611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3" name="Straight Arrow Connector 462"/>
          <p:cNvCxnSpPr>
            <a:stCxn id="8" idx="2"/>
            <a:endCxn id="450" idx="0"/>
          </p:cNvCxnSpPr>
          <p:nvPr/>
        </p:nvCxnSpPr>
        <p:spPr>
          <a:xfrm>
            <a:off x="1828800" y="1016168"/>
            <a:ext cx="11205" cy="248961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6" name="Straight Arrow Connector 475"/>
          <p:cNvCxnSpPr>
            <a:endCxn id="39" idx="0"/>
          </p:cNvCxnSpPr>
          <p:nvPr/>
        </p:nvCxnSpPr>
        <p:spPr>
          <a:xfrm>
            <a:off x="1828800" y="2280792"/>
            <a:ext cx="38100" cy="142148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9" name="TextBox 538"/>
          <p:cNvSpPr txBox="1"/>
          <p:nvPr/>
        </p:nvSpPr>
        <p:spPr>
          <a:xfrm>
            <a:off x="4319863" y="5928210"/>
            <a:ext cx="28530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200" dirty="0"/>
              <a:t>Contribution of fishing to Guam economy</a:t>
            </a:r>
          </a:p>
        </p:txBody>
      </p:sp>
      <p:sp>
        <p:nvSpPr>
          <p:cNvPr id="540" name="Down Arrow 539"/>
          <p:cNvSpPr/>
          <p:nvPr/>
        </p:nvSpPr>
        <p:spPr>
          <a:xfrm>
            <a:off x="5555876" y="5287363"/>
            <a:ext cx="381000" cy="575845"/>
          </a:xfrm>
          <a:prstGeom prst="downArrow">
            <a:avLst/>
          </a:prstGeom>
          <a:solidFill>
            <a:srgbClr val="92D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41" name="TextBox 540"/>
          <p:cNvSpPr txBox="1"/>
          <p:nvPr/>
        </p:nvSpPr>
        <p:spPr>
          <a:xfrm>
            <a:off x="457200" y="5681989"/>
            <a:ext cx="228600" cy="246221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  </a:t>
            </a:r>
          </a:p>
        </p:txBody>
      </p:sp>
      <p:sp>
        <p:nvSpPr>
          <p:cNvPr id="542" name="TextBox 541"/>
          <p:cNvSpPr txBox="1"/>
          <p:nvPr/>
        </p:nvSpPr>
        <p:spPr>
          <a:xfrm>
            <a:off x="685799" y="5596258"/>
            <a:ext cx="2256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/>
              <a:t>Variables calculated by Ecosystem model</a:t>
            </a:r>
          </a:p>
        </p:txBody>
      </p:sp>
      <p:sp>
        <p:nvSpPr>
          <p:cNvPr id="543" name="TextBox 542"/>
          <p:cNvSpPr txBox="1"/>
          <p:nvPr/>
        </p:nvSpPr>
        <p:spPr>
          <a:xfrm>
            <a:off x="457200" y="5316378"/>
            <a:ext cx="228600" cy="246221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  </a:t>
            </a:r>
          </a:p>
        </p:txBody>
      </p:sp>
      <p:sp>
        <p:nvSpPr>
          <p:cNvPr id="544" name="TextBox 543"/>
          <p:cNvSpPr txBox="1"/>
          <p:nvPr/>
        </p:nvSpPr>
        <p:spPr>
          <a:xfrm>
            <a:off x="685800" y="5219457"/>
            <a:ext cx="24196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/>
              <a:t>Management scenarios evaluated by Ecosystem model</a:t>
            </a:r>
          </a:p>
        </p:txBody>
      </p:sp>
      <p:sp>
        <p:nvSpPr>
          <p:cNvPr id="147" name="TextBox 146"/>
          <p:cNvSpPr txBox="1"/>
          <p:nvPr/>
        </p:nvSpPr>
        <p:spPr>
          <a:xfrm>
            <a:off x="6934200" y="3256747"/>
            <a:ext cx="1066800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Ethnicity</a:t>
            </a:r>
          </a:p>
        </p:txBody>
      </p:sp>
      <p:cxnSp>
        <p:nvCxnSpPr>
          <p:cNvPr id="150" name="Straight Arrow Connector 149"/>
          <p:cNvCxnSpPr>
            <a:stCxn id="15" idx="2"/>
            <a:endCxn id="60" idx="0"/>
          </p:cNvCxnSpPr>
          <p:nvPr/>
        </p:nvCxnSpPr>
        <p:spPr>
          <a:xfrm>
            <a:off x="5753100" y="2359968"/>
            <a:ext cx="5570" cy="2593032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3" name="TextBox 222"/>
          <p:cNvSpPr txBox="1"/>
          <p:nvPr/>
        </p:nvSpPr>
        <p:spPr>
          <a:xfrm>
            <a:off x="3105446" y="4112568"/>
            <a:ext cx="108555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900" dirty="0"/>
              <a:t>Economic variables</a:t>
            </a:r>
          </a:p>
        </p:txBody>
      </p:sp>
      <p:sp>
        <p:nvSpPr>
          <p:cNvPr id="224" name="TextBox 223"/>
          <p:cNvSpPr txBox="1"/>
          <p:nvPr/>
        </p:nvSpPr>
        <p:spPr>
          <a:xfrm>
            <a:off x="6324600" y="4188768"/>
            <a:ext cx="153439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900" dirty="0"/>
              <a:t>Socio-demographic variables</a:t>
            </a:r>
          </a:p>
        </p:txBody>
      </p:sp>
      <p:sp>
        <p:nvSpPr>
          <p:cNvPr id="450" name="TextBox 449"/>
          <p:cNvSpPr txBox="1"/>
          <p:nvPr/>
        </p:nvSpPr>
        <p:spPr>
          <a:xfrm>
            <a:off x="457200" y="1265129"/>
            <a:ext cx="2781299" cy="1107996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100" b="1" dirty="0"/>
              <a:t>Management scenarios</a:t>
            </a:r>
          </a:p>
          <a:p>
            <a:r>
              <a:rPr lang="en-US" sz="1100" dirty="0"/>
              <a:t>- A. Status quo (limited fishing MPs)</a:t>
            </a:r>
          </a:p>
          <a:p>
            <a:pPr>
              <a:buFontTx/>
              <a:buChar char="-"/>
            </a:pPr>
            <a:r>
              <a:rPr lang="en-US" sz="1100" dirty="0"/>
              <a:t> B. Size and bag limit (2x controls, no MPs)</a:t>
            </a:r>
          </a:p>
          <a:p>
            <a:pPr>
              <a:buFontTx/>
              <a:buChar char="-"/>
            </a:pPr>
            <a:r>
              <a:rPr lang="en-US" sz="1100" dirty="0"/>
              <a:t> C. Watersheds restored &amp; MPs</a:t>
            </a:r>
          </a:p>
          <a:p>
            <a:pPr>
              <a:buFontTx/>
              <a:buChar char="-"/>
            </a:pPr>
            <a:r>
              <a:rPr lang="en-US" sz="1100" dirty="0"/>
              <a:t> D. Watersheds restored &amp; 2x controls</a:t>
            </a:r>
          </a:p>
          <a:p>
            <a:pPr>
              <a:buFontTx/>
              <a:buChar char="-"/>
            </a:pPr>
            <a:r>
              <a:rPr lang="en-US" sz="1100" dirty="0"/>
              <a:t> E. Watersheds restored &amp; 2x controls &amp; MPs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94CA4AC-2619-473E-967C-7EA8CEA654AC}"/>
              </a:ext>
            </a:extLst>
          </p:cNvPr>
          <p:cNvSpPr txBox="1"/>
          <p:nvPr/>
        </p:nvSpPr>
        <p:spPr>
          <a:xfrm>
            <a:off x="19835" y="6469649"/>
            <a:ext cx="9124165" cy="3792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PIFSC Economics and Human Dimensions External Review					Aug 2, 2017</a:t>
            </a:r>
          </a:p>
        </p:txBody>
      </p:sp>
    </p:spTree>
    <p:extLst>
      <p:ext uri="{BB962C8B-B14F-4D97-AF65-F5344CB8AC3E}">
        <p14:creationId xmlns:p14="http://schemas.microsoft.com/office/powerpoint/2010/main" val="39277123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6647"/>
            <a:ext cx="8229600" cy="1143000"/>
          </a:xfrm>
        </p:spPr>
        <p:txBody>
          <a:bodyPr>
            <a:noAutofit/>
          </a:bodyPr>
          <a:lstStyle/>
          <a:p>
            <a:r>
              <a:rPr lang="en-NZ" sz="3600" dirty="0"/>
              <a:t>Ocean Acidification Funding (FY18 start)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/>
              <a:t>Incorporate into Atlantis Model</a:t>
            </a:r>
            <a:endParaRPr lang="en-US" dirty="0"/>
          </a:p>
        </p:txBody>
      </p:sp>
      <p:pic>
        <p:nvPicPr>
          <p:cNvPr id="8" name="image07.jpg" descr="Fig2_rev.pptx.jp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-175098" y="797668"/>
            <a:ext cx="9474741" cy="5671981"/>
          </a:xfrm>
          <a:prstGeom prst="rect">
            <a:avLst/>
          </a:prstGeom>
          <a:ln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24DF87B-C2D3-4BE3-B74F-6263AE07D244}"/>
              </a:ext>
            </a:extLst>
          </p:cNvPr>
          <p:cNvSpPr txBox="1"/>
          <p:nvPr/>
        </p:nvSpPr>
        <p:spPr>
          <a:xfrm>
            <a:off x="19835" y="6469649"/>
            <a:ext cx="9124165" cy="3792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PIFSC Economics and Human Dimensions External Review					Aug 2, 2017</a:t>
            </a:r>
          </a:p>
        </p:txBody>
      </p:sp>
    </p:spTree>
    <p:extLst>
      <p:ext uri="{BB962C8B-B14F-4D97-AF65-F5344CB8AC3E}">
        <p14:creationId xmlns:p14="http://schemas.microsoft.com/office/powerpoint/2010/main" val="28200164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17" y="528281"/>
            <a:ext cx="9144000" cy="5941368"/>
          </a:xfrm>
          <a:prstGeom prst="rect">
            <a:avLst/>
          </a:prstGeom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62000" y="-131620"/>
            <a:ext cx="8458200" cy="850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3600" b="1" dirty="0">
                <a:solidFill>
                  <a:schemeClr val="bg1"/>
                </a:solidFill>
                <a:latin typeface="Myriad Pro"/>
                <a:cs typeface="Myriad Pro"/>
              </a:rPr>
              <a:t>Next steps: MHI Atlantis model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60054" y="4831085"/>
            <a:ext cx="3683946" cy="154292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74902" y="2807385"/>
            <a:ext cx="3380813" cy="196558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2269" y="397720"/>
            <a:ext cx="2367048" cy="2367048"/>
          </a:xfrm>
          <a:prstGeom prst="rect">
            <a:avLst/>
          </a:prstGeom>
        </p:spPr>
      </p:pic>
      <p:pic>
        <p:nvPicPr>
          <p:cNvPr id="1026" name="Picture 2" descr="Image result for mesophotic species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99383"/>
            <a:ext cx="3083704" cy="1470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354696" y="508438"/>
            <a:ext cx="35959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</a:rPr>
              <a:t>Model domain: 0 - 400 m</a:t>
            </a:r>
          </a:p>
        </p:txBody>
      </p:sp>
      <p:pic>
        <p:nvPicPr>
          <p:cNvPr id="13" name="Content Placeholder 4"/>
          <p:cNvPicPr>
            <a:picLocks noGrp="1" noChangeAspect="1"/>
          </p:cNvPicPr>
          <p:nvPr>
            <p:ph idx="4294967295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229" y="528281"/>
            <a:ext cx="2988771" cy="224157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3024F3A-2065-45EB-BCC7-D84239D347AD}"/>
              </a:ext>
            </a:extLst>
          </p:cNvPr>
          <p:cNvSpPr txBox="1"/>
          <p:nvPr/>
        </p:nvSpPr>
        <p:spPr>
          <a:xfrm>
            <a:off x="19835" y="6469649"/>
            <a:ext cx="9124165" cy="3792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PIFSC Economics and Human Dimensions External Review					Aug 2, 2017</a:t>
            </a:r>
          </a:p>
        </p:txBody>
      </p:sp>
    </p:spTree>
    <p:extLst>
      <p:ext uri="{BB962C8B-B14F-4D97-AF65-F5344CB8AC3E}">
        <p14:creationId xmlns:p14="http://schemas.microsoft.com/office/powerpoint/2010/main" val="602345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17" y="528281"/>
            <a:ext cx="9144000" cy="5941368"/>
          </a:xfrm>
          <a:prstGeom prst="rect">
            <a:avLst/>
          </a:prstGeom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62000" y="-131620"/>
            <a:ext cx="8458200" cy="850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3600" b="1" dirty="0">
                <a:solidFill>
                  <a:schemeClr val="bg1"/>
                </a:solidFill>
                <a:latin typeface="Myriad Pro"/>
                <a:cs typeface="Myriad Pro"/>
              </a:rPr>
              <a:t>Next steps: MHI Atlantis model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258956" y="1760027"/>
            <a:ext cx="7464287" cy="2739211"/>
          </a:xfrm>
          <a:prstGeom prst="rect">
            <a:avLst/>
          </a:prstGeom>
          <a:solidFill>
            <a:schemeClr val="accent5">
              <a:lumMod val="20000"/>
              <a:lumOff val="80000"/>
              <a:alpha val="68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/>
              <a:t>Socio-economic data needs:</a:t>
            </a:r>
          </a:p>
          <a:p>
            <a:pPr marL="342900" indent="-342900">
              <a:buAutoNum type="arabicPeriod"/>
            </a:pPr>
            <a:r>
              <a:rPr lang="en-US" sz="2400" dirty="0"/>
              <a:t>Recreational &amp; commercial fishery data (</a:t>
            </a:r>
            <a:r>
              <a:rPr lang="en-US" sz="2400" dirty="0" err="1"/>
              <a:t>bottomfish</a:t>
            </a:r>
            <a:r>
              <a:rPr lang="en-US" sz="2400" dirty="0"/>
              <a:t>, coral reef fish)</a:t>
            </a:r>
          </a:p>
          <a:p>
            <a:pPr marL="342900" indent="-342900">
              <a:buAutoNum type="arabicPeriod"/>
            </a:pPr>
            <a:r>
              <a:rPr lang="en-US" sz="2400" b="1" dirty="0"/>
              <a:t>Fleet dynamics</a:t>
            </a:r>
          </a:p>
          <a:p>
            <a:pPr marL="342900" indent="-342900">
              <a:buAutoNum type="arabicPeriod"/>
            </a:pPr>
            <a:r>
              <a:rPr lang="en-US" sz="2400" dirty="0"/>
              <a:t>Tourism dynamics</a:t>
            </a:r>
          </a:p>
          <a:p>
            <a:pPr marL="342900" indent="-342900">
              <a:buAutoNum type="arabicPeriod"/>
            </a:pPr>
            <a:r>
              <a:rPr lang="en-US" sz="2400" dirty="0"/>
              <a:t>Other human uses?</a:t>
            </a:r>
          </a:p>
          <a:p>
            <a:pPr marL="342900" indent="-342900">
              <a:buAutoNum type="arabicPeriod"/>
            </a:pPr>
            <a:r>
              <a:rPr lang="en-US" sz="2400" b="1" dirty="0"/>
              <a:t>Human wellbeing indicator development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0B4F999-7736-4370-B76C-E1450DAC2A7E}"/>
              </a:ext>
            </a:extLst>
          </p:cNvPr>
          <p:cNvSpPr txBox="1"/>
          <p:nvPr/>
        </p:nvSpPr>
        <p:spPr>
          <a:xfrm>
            <a:off x="19835" y="6469649"/>
            <a:ext cx="9124165" cy="3792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PIFSC Economics and Human Dimensions External Review					Aug 2, 2017</a:t>
            </a:r>
          </a:p>
        </p:txBody>
      </p:sp>
    </p:spTree>
    <p:extLst>
      <p:ext uri="{BB962C8B-B14F-4D97-AF65-F5344CB8AC3E}">
        <p14:creationId xmlns:p14="http://schemas.microsoft.com/office/powerpoint/2010/main" val="6172737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own Arrow 14"/>
          <p:cNvSpPr/>
          <p:nvPr/>
        </p:nvSpPr>
        <p:spPr>
          <a:xfrm rot="-3600000">
            <a:off x="1827638" y="1732024"/>
            <a:ext cx="165321" cy="1047193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Shape 98"/>
          <p:cNvSpPr txBox="1">
            <a:spLocks noGrp="1"/>
          </p:cNvSpPr>
          <p:nvPr>
            <p:ph type="title" idx="4294967295"/>
          </p:nvPr>
        </p:nvSpPr>
        <p:spPr>
          <a:xfrm>
            <a:off x="-1" y="-63469"/>
            <a:ext cx="9139237" cy="67627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buClr>
                <a:schemeClr val="accent1"/>
              </a:buClr>
              <a:buSzPct val="25000"/>
              <a:buFont typeface="Arial Narrow"/>
              <a:buNone/>
            </a:pPr>
            <a:r>
              <a:rPr lang="en-US" sz="3240" b="1" i="0" u="none" strike="noStrike" cap="none" dirty="0">
                <a:solidFill>
                  <a:schemeClr val="bg1"/>
                </a:solidFill>
                <a:latin typeface="Arial Narrow"/>
                <a:ea typeface="Arial Narrow"/>
                <a:cs typeface="Arial Narrow"/>
                <a:sym typeface="Arial Narrow"/>
              </a:rPr>
              <a:t>Ecosystem models integrate and synthesize data</a:t>
            </a:r>
            <a:br>
              <a:rPr lang="en-US" sz="3240" b="1" i="0" u="none" strike="noStrike" cap="none" dirty="0">
                <a:solidFill>
                  <a:schemeClr val="accent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endParaRPr lang="en-US" sz="3240" b="1" i="0" u="none" strike="noStrike" cap="none" dirty="0">
              <a:solidFill>
                <a:schemeClr val="accen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35" y="3689037"/>
            <a:ext cx="3703079" cy="2777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5-Point Star 1"/>
          <p:cNvSpPr/>
          <p:nvPr/>
        </p:nvSpPr>
        <p:spPr>
          <a:xfrm>
            <a:off x="3491800" y="3661647"/>
            <a:ext cx="2032000" cy="1853285"/>
          </a:xfrm>
          <a:prstGeom prst="star5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model</a:t>
            </a:r>
          </a:p>
        </p:txBody>
      </p:sp>
      <p:sp>
        <p:nvSpPr>
          <p:cNvPr id="3" name="Oval 2"/>
          <p:cNvSpPr/>
          <p:nvPr/>
        </p:nvSpPr>
        <p:spPr>
          <a:xfrm>
            <a:off x="5586836" y="1900438"/>
            <a:ext cx="1122577" cy="823976"/>
          </a:xfrm>
          <a:prstGeom prst="ellipse">
            <a:avLst/>
          </a:prstGeom>
          <a:solidFill>
            <a:srgbClr val="0000BA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FRMD</a:t>
            </a:r>
          </a:p>
        </p:txBody>
      </p:sp>
      <p:sp>
        <p:nvSpPr>
          <p:cNvPr id="10" name="Oval 9"/>
          <p:cNvSpPr/>
          <p:nvPr/>
        </p:nvSpPr>
        <p:spPr>
          <a:xfrm>
            <a:off x="2391726" y="2265799"/>
            <a:ext cx="1032122" cy="81643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ESD</a:t>
            </a:r>
          </a:p>
        </p:txBody>
      </p:sp>
      <p:sp>
        <p:nvSpPr>
          <p:cNvPr id="5" name="Rectangle 4"/>
          <p:cNvSpPr/>
          <p:nvPr/>
        </p:nvSpPr>
        <p:spPr>
          <a:xfrm>
            <a:off x="7273225" y="4506874"/>
            <a:ext cx="1562100" cy="650375"/>
          </a:xfrm>
          <a:prstGeom prst="rect">
            <a:avLst/>
          </a:prstGeom>
          <a:solidFill>
            <a:srgbClr val="D367D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Other agencies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163580" y="761991"/>
            <a:ext cx="1930400" cy="281305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Life-history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620925" y="1096951"/>
            <a:ext cx="1930400" cy="331967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Stock-assessment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762425" y="1482573"/>
            <a:ext cx="1612317" cy="337407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Fisheries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33568" y="887714"/>
            <a:ext cx="1257300" cy="424396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Habitat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114645" y="1644205"/>
            <a:ext cx="1257300" cy="454933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Oceano</a:t>
            </a:r>
            <a:r>
              <a:rPr lang="en-US" dirty="0"/>
              <a:t>-</a:t>
            </a:r>
          </a:p>
          <a:p>
            <a:pPr algn="ctr"/>
            <a:r>
              <a:rPr lang="en-US" dirty="0"/>
              <a:t>graphic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32643" y="3164065"/>
            <a:ext cx="1257300" cy="454933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Benthos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321583" y="2420714"/>
            <a:ext cx="1014551" cy="467079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Fish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2591895" y="1049907"/>
            <a:ext cx="1257300" cy="454933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46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Social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1746769" y="531181"/>
            <a:ext cx="1257300" cy="454933"/>
          </a:xfrm>
          <a:prstGeom prst="round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46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Economic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010453" y="2440039"/>
            <a:ext cx="1118327" cy="595093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PIFSC</a:t>
            </a:r>
          </a:p>
        </p:txBody>
      </p:sp>
      <p:sp>
        <p:nvSpPr>
          <p:cNvPr id="23" name="Down Arrow 22"/>
          <p:cNvSpPr/>
          <p:nvPr/>
        </p:nvSpPr>
        <p:spPr>
          <a:xfrm rot="-2520000" flipH="1">
            <a:off x="1947362" y="1191043"/>
            <a:ext cx="151325" cy="1336908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Down Arrow 21"/>
          <p:cNvSpPr/>
          <p:nvPr/>
        </p:nvSpPr>
        <p:spPr>
          <a:xfrm rot="-780000">
            <a:off x="2438683" y="1004467"/>
            <a:ext cx="171973" cy="1242976"/>
          </a:xfrm>
          <a:prstGeom prst="downArrow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46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Down Arrow 25"/>
          <p:cNvSpPr/>
          <p:nvPr/>
        </p:nvSpPr>
        <p:spPr>
          <a:xfrm flipH="1">
            <a:off x="2904616" y="1504840"/>
            <a:ext cx="230771" cy="721322"/>
          </a:xfrm>
          <a:prstGeom prst="downArrow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46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Down Arrow 27"/>
          <p:cNvSpPr/>
          <p:nvPr/>
        </p:nvSpPr>
        <p:spPr>
          <a:xfrm rot="-5400000">
            <a:off x="1745367" y="2231219"/>
            <a:ext cx="178110" cy="93332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Down Arrow 28"/>
          <p:cNvSpPr/>
          <p:nvPr/>
        </p:nvSpPr>
        <p:spPr>
          <a:xfrm rot="-7740000">
            <a:off x="2188855" y="2884701"/>
            <a:ext cx="173023" cy="589115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Down Arrow 29"/>
          <p:cNvSpPr/>
          <p:nvPr/>
        </p:nvSpPr>
        <p:spPr>
          <a:xfrm rot="4140000">
            <a:off x="5233406" y="2227778"/>
            <a:ext cx="233898" cy="443555"/>
          </a:xfrm>
          <a:prstGeom prst="downArrow">
            <a:avLst/>
          </a:prstGeom>
          <a:solidFill>
            <a:srgbClr val="0000BA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Down Arrow 30"/>
          <p:cNvSpPr/>
          <p:nvPr/>
        </p:nvSpPr>
        <p:spPr>
          <a:xfrm rot="-1980000">
            <a:off x="5196091" y="1029970"/>
            <a:ext cx="219437" cy="987982"/>
          </a:xfrm>
          <a:prstGeom prst="down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Down Arrow 31"/>
          <p:cNvSpPr/>
          <p:nvPr/>
        </p:nvSpPr>
        <p:spPr>
          <a:xfrm>
            <a:off x="6148124" y="1419931"/>
            <a:ext cx="157074" cy="462689"/>
          </a:xfrm>
          <a:prstGeom prst="down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Down Arrow 32"/>
          <p:cNvSpPr/>
          <p:nvPr/>
        </p:nvSpPr>
        <p:spPr>
          <a:xfrm rot="3000000">
            <a:off x="6586150" y="1795684"/>
            <a:ext cx="172008" cy="234759"/>
          </a:xfrm>
          <a:prstGeom prst="down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Down Arrow 33"/>
          <p:cNvSpPr/>
          <p:nvPr/>
        </p:nvSpPr>
        <p:spPr>
          <a:xfrm rot="5400000">
            <a:off x="6321653" y="4042785"/>
            <a:ext cx="225116" cy="1626572"/>
          </a:xfrm>
          <a:prstGeom prst="downArrow">
            <a:avLst/>
          </a:prstGeom>
          <a:solidFill>
            <a:srgbClr val="C93ED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Down Arrow 34"/>
          <p:cNvSpPr/>
          <p:nvPr/>
        </p:nvSpPr>
        <p:spPr>
          <a:xfrm>
            <a:off x="4417455" y="3077586"/>
            <a:ext cx="180690" cy="505684"/>
          </a:xfrm>
          <a:prstGeom prst="downArrow">
            <a:avLst/>
          </a:prstGeom>
          <a:solidFill>
            <a:schemeClr val="accent5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Down Arrow 35"/>
          <p:cNvSpPr/>
          <p:nvPr/>
        </p:nvSpPr>
        <p:spPr>
          <a:xfrm rot="-5400000">
            <a:off x="3618217" y="2464353"/>
            <a:ext cx="178110" cy="558291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5523800" y="2901097"/>
            <a:ext cx="1122577" cy="823976"/>
          </a:xfrm>
          <a:prstGeom prst="ellipse">
            <a:avLst/>
          </a:prstGeom>
          <a:solidFill>
            <a:schemeClr val="accent5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PSD</a:t>
            </a:r>
          </a:p>
        </p:txBody>
      </p:sp>
      <p:sp>
        <p:nvSpPr>
          <p:cNvPr id="38" name="Down Arrow 37"/>
          <p:cNvSpPr/>
          <p:nvPr/>
        </p:nvSpPr>
        <p:spPr>
          <a:xfrm rot="7080000">
            <a:off x="5250668" y="2828396"/>
            <a:ext cx="168826" cy="443555"/>
          </a:xfrm>
          <a:prstGeom prst="downArrow">
            <a:avLst/>
          </a:prstGeom>
          <a:solidFill>
            <a:schemeClr val="accent5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6955759" y="2631905"/>
            <a:ext cx="1689748" cy="345446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Turtles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7308969" y="3115382"/>
            <a:ext cx="1689748" cy="345446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Monk seals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6955759" y="3611246"/>
            <a:ext cx="1689748" cy="345446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Cetaceans</a:t>
            </a:r>
          </a:p>
        </p:txBody>
      </p:sp>
      <p:sp>
        <p:nvSpPr>
          <p:cNvPr id="9" name="Left Arrow 8"/>
          <p:cNvSpPr/>
          <p:nvPr/>
        </p:nvSpPr>
        <p:spPr>
          <a:xfrm rot="1557560">
            <a:off x="6577854" y="3574228"/>
            <a:ext cx="383144" cy="132571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Left Arrow 13"/>
          <p:cNvSpPr/>
          <p:nvPr/>
        </p:nvSpPr>
        <p:spPr>
          <a:xfrm>
            <a:off x="6672154" y="3255499"/>
            <a:ext cx="636815" cy="141394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Left Arrow 20"/>
          <p:cNvSpPr/>
          <p:nvPr/>
        </p:nvSpPr>
        <p:spPr>
          <a:xfrm rot="19836135">
            <a:off x="6535059" y="2856896"/>
            <a:ext cx="386504" cy="134412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43E4F88-581E-4411-B550-374937279626}"/>
              </a:ext>
            </a:extLst>
          </p:cNvPr>
          <p:cNvSpPr txBox="1"/>
          <p:nvPr/>
        </p:nvSpPr>
        <p:spPr>
          <a:xfrm>
            <a:off x="19835" y="6469649"/>
            <a:ext cx="9124165" cy="3792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PIFSC Economics and Human Dimensions External Review					Aug 2, 2017</a:t>
            </a:r>
          </a:p>
        </p:txBody>
      </p:sp>
    </p:spTree>
    <p:extLst>
      <p:ext uri="{BB962C8B-B14F-4D97-AF65-F5344CB8AC3E}">
        <p14:creationId xmlns:p14="http://schemas.microsoft.com/office/powerpoint/2010/main" val="1694801527"/>
      </p:ext>
    </p:extLst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42" y="528222"/>
            <a:ext cx="8289235" cy="592088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407472" y="507675"/>
            <a:ext cx="3790564" cy="3792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Mariska.Weijerman@noaa.gov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F974044-A453-44E8-98F2-1B708C9A916C}"/>
              </a:ext>
            </a:extLst>
          </p:cNvPr>
          <p:cNvSpPr txBox="1"/>
          <p:nvPr/>
        </p:nvSpPr>
        <p:spPr>
          <a:xfrm>
            <a:off x="19835" y="6469649"/>
            <a:ext cx="9124165" cy="3792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PIFSC Economics and Human Dimensions External Review					Aug 2, 2017</a:t>
            </a:r>
          </a:p>
        </p:txBody>
      </p:sp>
    </p:spTree>
    <p:extLst>
      <p:ext uri="{BB962C8B-B14F-4D97-AF65-F5344CB8AC3E}">
        <p14:creationId xmlns:p14="http://schemas.microsoft.com/office/powerpoint/2010/main" val="9484540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723745" y="2568102"/>
            <a:ext cx="282102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/>
              <a:t>EXTRA</a:t>
            </a:r>
          </a:p>
        </p:txBody>
      </p:sp>
    </p:spTree>
    <p:extLst>
      <p:ext uri="{BB962C8B-B14F-4D97-AF65-F5344CB8AC3E}">
        <p14:creationId xmlns:p14="http://schemas.microsoft.com/office/powerpoint/2010/main" val="3934072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>
            <a:spLocks noGrp="1"/>
          </p:cNvSpPr>
          <p:nvPr>
            <p:ph type="title" idx="4294967295"/>
          </p:nvPr>
        </p:nvSpPr>
        <p:spPr>
          <a:xfrm>
            <a:off x="388565" y="-77694"/>
            <a:ext cx="8686800" cy="67627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buClr>
                <a:schemeClr val="accent1"/>
              </a:buClr>
              <a:buSzPct val="25000"/>
              <a:buFont typeface="Arial"/>
              <a:buNone/>
            </a:pPr>
            <a:r>
              <a:rPr lang="en-US" sz="3959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Use of Ecosystem Models</a:t>
            </a:r>
          </a:p>
        </p:txBody>
      </p:sp>
      <p:sp>
        <p:nvSpPr>
          <p:cNvPr id="89" name="Shape 89"/>
          <p:cNvSpPr txBox="1"/>
          <p:nvPr/>
        </p:nvSpPr>
        <p:spPr>
          <a:xfrm>
            <a:off x="533400" y="1267691"/>
            <a:ext cx="8381999" cy="32305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Noto Sans Symbols"/>
              <a:buNone/>
            </a:pPr>
            <a:endParaRPr sz="2400" b="0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1200"/>
              </a:spcBef>
              <a:buNone/>
            </a:pPr>
            <a:endParaRPr sz="2400" b="0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90" name="Shape 90"/>
          <p:cNvSpPr txBox="1"/>
          <p:nvPr/>
        </p:nvSpPr>
        <p:spPr>
          <a:xfrm>
            <a:off x="32805" y="676275"/>
            <a:ext cx="3730337" cy="546417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85750" marR="0" lvl="0" indent="-285750" algn="l" rtl="0">
              <a:spcBef>
                <a:spcPts val="0"/>
              </a:spcBef>
              <a:buClr>
                <a:schemeClr val="dk1"/>
              </a:buClr>
              <a:buSzPct val="100000"/>
              <a:buFont typeface="Noto Sans Symbols"/>
              <a:buChar char="✓"/>
            </a:pPr>
            <a:r>
              <a:rPr lang="en-US" sz="3200" b="0" i="0" u="none" strike="noStrike" cap="none" dirty="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Provide ecosystem </a:t>
            </a: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r>
              <a:rPr lang="en-US" sz="3200" dirty="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    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understanding</a:t>
            </a: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200" b="0" i="0" u="none" strike="noStrike" cap="none" dirty="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200" dirty="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200" b="0" i="0" u="none" strike="noStrike" cap="none" dirty="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endParaRPr sz="2000" dirty="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endParaRPr lang="en-US" sz="1200" dirty="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endParaRPr lang="en-US" sz="1200" dirty="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endParaRPr lang="en-US" sz="1200" dirty="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buClr>
                <a:schemeClr val="dk1"/>
              </a:buClr>
              <a:buSzPct val="100000"/>
              <a:buFont typeface="Noto Sans Symbols"/>
              <a:buChar char="✓"/>
            </a:pPr>
            <a:r>
              <a:rPr lang="en-US" sz="3200" dirty="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Serve as management decision-support tool for EBM to comply with MSA, MMA and ESA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B5A6B2E-1C32-4B66-A326-F38FF510D764}"/>
              </a:ext>
            </a:extLst>
          </p:cNvPr>
          <p:cNvSpPr txBox="1"/>
          <p:nvPr/>
        </p:nvSpPr>
        <p:spPr>
          <a:xfrm>
            <a:off x="19835" y="6469649"/>
            <a:ext cx="9124165" cy="3792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PIFSC Economics and Human Dimensions External Review					Aug 2, 2017</a:t>
            </a:r>
          </a:p>
        </p:txBody>
      </p:sp>
      <p:pic>
        <p:nvPicPr>
          <p:cNvPr id="11" name="Picture 10" descr="Z:\EcosystemModel\EwE\IEA\Puako\MS\Figs\Fig5.ti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3737" y="3093397"/>
            <a:ext cx="4811628" cy="33094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599" y="892064"/>
            <a:ext cx="5622586" cy="210899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343720" y="583945"/>
            <a:ext cx="4651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French Frigate Shoals 		Laysan Island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9309" y="1953284"/>
            <a:ext cx="3001993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i="1" dirty="0"/>
              <a:t>Weijerman et al 2017 MEPS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7200" y="6022623"/>
            <a:ext cx="3001993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i="1" dirty="0"/>
              <a:t>Weijerman et al in review</a:t>
            </a:r>
          </a:p>
        </p:txBody>
      </p:sp>
    </p:spTree>
    <p:extLst>
      <p:ext uri="{BB962C8B-B14F-4D97-AF65-F5344CB8AC3E}">
        <p14:creationId xmlns:p14="http://schemas.microsoft.com/office/powerpoint/2010/main" val="2137164269"/>
      </p:ext>
    </p:extLst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02" y="1233694"/>
            <a:ext cx="8089508" cy="4765672"/>
          </a:xfrm>
        </p:spPr>
      </p:pic>
      <p:sp>
        <p:nvSpPr>
          <p:cNvPr id="10" name="TextBox 9"/>
          <p:cNvSpPr txBox="1"/>
          <p:nvPr/>
        </p:nvSpPr>
        <p:spPr>
          <a:xfrm>
            <a:off x="2071368" y="604432"/>
            <a:ext cx="59823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Atlantis Ecosystem Model Applications</a:t>
            </a:r>
          </a:p>
        </p:txBody>
      </p:sp>
      <p:pic>
        <p:nvPicPr>
          <p:cNvPr id="1026" name="Picture 2" descr="Atlantis_model_mapsV102_No_Sicily_No_EC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02" y="604432"/>
            <a:ext cx="8029487" cy="6215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5-Point Star 4"/>
          <p:cNvSpPr/>
          <p:nvPr/>
        </p:nvSpPr>
        <p:spPr>
          <a:xfrm>
            <a:off x="241300" y="3039754"/>
            <a:ext cx="292100" cy="279400"/>
          </a:xfrm>
          <a:prstGeom prst="star5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407411" y="993430"/>
            <a:ext cx="13585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NOAA</a:t>
            </a:r>
          </a:p>
          <a:p>
            <a:r>
              <a:rPr lang="en-US" dirty="0"/>
              <a:t>NWFSC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5781" y="1919377"/>
            <a:ext cx="13585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NOAA</a:t>
            </a:r>
          </a:p>
          <a:p>
            <a:r>
              <a:rPr lang="en-US" dirty="0"/>
              <a:t>NWFSC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12231" y="2855088"/>
            <a:ext cx="13585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NOAA</a:t>
            </a:r>
          </a:p>
          <a:p>
            <a:r>
              <a:rPr lang="en-US" dirty="0"/>
              <a:t>PIFSC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281" y="3298698"/>
            <a:ext cx="13585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NOAA</a:t>
            </a:r>
          </a:p>
          <a:p>
            <a:r>
              <a:rPr lang="en-US" dirty="0"/>
              <a:t>PIFSC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1300" y="5603966"/>
            <a:ext cx="1587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Uni. of Florida</a:t>
            </a:r>
          </a:p>
          <a:p>
            <a:r>
              <a:rPr lang="en-US" dirty="0"/>
              <a:t>SEFSC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75399" y="804486"/>
            <a:ext cx="13585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NOAA</a:t>
            </a:r>
          </a:p>
          <a:p>
            <a:r>
              <a:rPr lang="en-US" dirty="0"/>
              <a:t>NEFSC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28277" y="5664128"/>
            <a:ext cx="1358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NOAA</a:t>
            </a:r>
          </a:p>
        </p:txBody>
      </p:sp>
      <p:sp>
        <p:nvSpPr>
          <p:cNvPr id="3" name="Rectangle 2"/>
          <p:cNvSpPr/>
          <p:nvPr/>
        </p:nvSpPr>
        <p:spPr>
          <a:xfrm>
            <a:off x="4885902" y="1001565"/>
            <a:ext cx="3391380" cy="13324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1001">
            <a:schemeClr val="l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207545" y="4688732"/>
            <a:ext cx="2987643" cy="13106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342434" y="5817140"/>
            <a:ext cx="1852754" cy="12062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789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6" grpId="0"/>
      <p:bldP spid="11" grpId="0"/>
      <p:bldP spid="12" grpId="0"/>
      <p:bldP spid="3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Shape 9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968061" y="700391"/>
            <a:ext cx="5226928" cy="54944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185109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637748" y="6488668"/>
            <a:ext cx="506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0E59D30-32EB-1449-9DD2-88F8F2CECCC8}" type="slidenum">
              <a:rPr lang="en-US" smtClean="0">
                <a:solidFill>
                  <a:schemeClr val="bg1"/>
                </a:solidFill>
                <a:latin typeface="Myriad Pro"/>
                <a:cs typeface="Myriad Pro"/>
              </a:rPr>
              <a:pPr/>
              <a:t>6</a:t>
            </a:fld>
            <a:endParaRPr lang="en-US" dirty="0">
              <a:solidFill>
                <a:schemeClr val="bg1"/>
              </a:solidFill>
              <a:latin typeface="Myriad Pro"/>
              <a:cs typeface="Myriad Pro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29128" y="2791326"/>
            <a:ext cx="4384411" cy="2434107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 eaLnBrk="0" hangingPunct="0">
              <a:spcBef>
                <a:spcPts val="0"/>
              </a:spcBef>
              <a:spcAft>
                <a:spcPts val="1200"/>
              </a:spcAft>
              <a:defRPr/>
            </a:pPr>
            <a:r>
              <a:rPr lang="en-GB" sz="2800" kern="0" dirty="0">
                <a:solidFill>
                  <a:srgbClr val="000000"/>
                </a:solidFill>
                <a:latin typeface="Myriad Pro"/>
              </a:rPr>
              <a:t>1.1 Define model domain</a:t>
            </a:r>
          </a:p>
          <a:p>
            <a:pPr marL="514350" indent="-514350" eaLnBrk="0" hangingPunct="0">
              <a:spcBef>
                <a:spcPts val="0"/>
              </a:spcBef>
              <a:spcAft>
                <a:spcPts val="1200"/>
              </a:spcAft>
              <a:defRPr/>
            </a:pPr>
            <a:r>
              <a:rPr lang="en-GB" sz="2800" kern="0" dirty="0">
                <a:solidFill>
                  <a:srgbClr val="000000"/>
                </a:solidFill>
                <a:latin typeface="Myriad Pro"/>
              </a:rPr>
              <a:t>1.2 Define stakeholders</a:t>
            </a:r>
          </a:p>
          <a:p>
            <a:pPr marL="514350" indent="-514350" eaLnBrk="0" hangingPunct="0">
              <a:spcBef>
                <a:spcPts val="0"/>
              </a:spcBef>
              <a:spcAft>
                <a:spcPts val="1200"/>
              </a:spcAft>
              <a:defRPr/>
            </a:pPr>
            <a:r>
              <a:rPr lang="en-GB" sz="2800" kern="0" dirty="0">
                <a:solidFill>
                  <a:srgbClr val="000000"/>
                </a:solidFill>
                <a:latin typeface="Myriad Pro"/>
              </a:rPr>
              <a:t>1.3 Define species of interest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29129" y="781448"/>
            <a:ext cx="7287126" cy="1519815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b="1" dirty="0">
                <a:solidFill>
                  <a:srgbClr val="0000BA"/>
                </a:solidFill>
                <a:latin typeface="Myriad Pro"/>
                <a:cs typeface="Myriad Pro"/>
              </a:rPr>
              <a:t>Step 1 </a:t>
            </a:r>
          </a:p>
          <a:p>
            <a:pPr algn="l"/>
            <a:r>
              <a:rPr lang="en-US" sz="3200" b="1" dirty="0">
                <a:solidFill>
                  <a:srgbClr val="0000BA"/>
                </a:solidFill>
                <a:latin typeface="Myriad Pro"/>
                <a:cs typeface="Myriad Pro"/>
              </a:rPr>
              <a:t>Define and scope the Management Unit = model domain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29129" y="5839325"/>
            <a:ext cx="6985412" cy="48126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  <a:buClr>
                <a:srgbClr val="35FF4E"/>
              </a:buClr>
              <a:buSzPct val="100000"/>
            </a:pPr>
            <a:r>
              <a:rPr lang="en-US" sz="2400" b="1" dirty="0">
                <a:latin typeface="Myriad Pro"/>
                <a:cs typeface="Myriad Pro"/>
              </a:rPr>
              <a:t>Provides background information and a vision</a:t>
            </a:r>
            <a:endParaRPr lang="en-US" sz="1800" b="1" dirty="0">
              <a:latin typeface="Myriad Pro"/>
              <a:cs typeface="Myriad Pro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668" y="2461683"/>
            <a:ext cx="3804510" cy="3281390"/>
          </a:xfrm>
          <a:prstGeom prst="rect">
            <a:avLst/>
          </a:prstGeom>
          <a:ln w="50800">
            <a:noFill/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77D5382-4C3B-4587-B5F7-FBAA6FD8A878}"/>
              </a:ext>
            </a:extLst>
          </p:cNvPr>
          <p:cNvSpPr txBox="1"/>
          <p:nvPr/>
        </p:nvSpPr>
        <p:spPr>
          <a:xfrm>
            <a:off x="19835" y="6469649"/>
            <a:ext cx="9124165" cy="3792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PIFSC Economics and Human Dimensions External Review					Aug 2, 2017</a:t>
            </a:r>
          </a:p>
        </p:txBody>
      </p:sp>
    </p:spTree>
    <p:extLst>
      <p:ext uri="{BB962C8B-B14F-4D97-AF65-F5344CB8AC3E}">
        <p14:creationId xmlns:p14="http://schemas.microsoft.com/office/powerpoint/2010/main" val="41924290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9351" y="533793"/>
            <a:ext cx="7010649" cy="5935856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857250"/>
            <a:ext cx="3069176" cy="517525"/>
          </a:xfrm>
        </p:spPr>
        <p:txBody>
          <a:bodyPr>
            <a:normAutofit fontScale="90000"/>
          </a:bodyPr>
          <a:lstStyle/>
          <a:p>
            <a:pPr algn="l"/>
            <a:r>
              <a:rPr lang="en-US" b="1" dirty="0"/>
              <a:t>Guam </a:t>
            </a:r>
            <a:br>
              <a:rPr lang="en-US" b="1" dirty="0"/>
            </a:br>
            <a:r>
              <a:rPr lang="en-US" b="1" dirty="0"/>
              <a:t>0-30 m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4294967295"/>
          </p:nvPr>
        </p:nvSpPr>
        <p:spPr>
          <a:xfrm>
            <a:off x="0" y="1834510"/>
            <a:ext cx="5176911" cy="25699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Guam’s reefs are: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2400" dirty="0"/>
              <a:t>Diverse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2400" dirty="0"/>
              <a:t>Socially significant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2400" dirty="0"/>
              <a:t>Economically important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2400" dirty="0"/>
              <a:t>Threatened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0778" y="152400"/>
            <a:ext cx="3163222" cy="42520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4661443"/>
            <a:ext cx="21393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Stakeholders: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Managers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Fishers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Diver tourists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61392" y="182926"/>
            <a:ext cx="3001993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i="1" dirty="0"/>
              <a:t>Weijerman et al 2015 </a:t>
            </a:r>
            <a:r>
              <a:rPr lang="en-US" i="1" dirty="0" err="1"/>
              <a:t>PlosOne</a:t>
            </a:r>
            <a:endParaRPr lang="en-US" i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284A40-0627-4B8D-92B4-C285E2A49041}"/>
              </a:ext>
            </a:extLst>
          </p:cNvPr>
          <p:cNvSpPr txBox="1"/>
          <p:nvPr/>
        </p:nvSpPr>
        <p:spPr>
          <a:xfrm>
            <a:off x="19835" y="6469649"/>
            <a:ext cx="9124165" cy="3792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PIFSC Economics and Human Dimensions External Review					Aug 2, 2017</a:t>
            </a:r>
          </a:p>
        </p:txBody>
      </p:sp>
    </p:spTree>
    <p:extLst>
      <p:ext uri="{BB962C8B-B14F-4D97-AF65-F5344CB8AC3E}">
        <p14:creationId xmlns:p14="http://schemas.microsoft.com/office/powerpoint/2010/main" val="40766540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/>
          <p:cNvSpPr txBox="1">
            <a:spLocks/>
          </p:cNvSpPr>
          <p:nvPr/>
        </p:nvSpPr>
        <p:spPr>
          <a:xfrm>
            <a:off x="685800" y="1079500"/>
            <a:ext cx="8458200" cy="59574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endParaRPr lang="en-US" sz="3200" b="1" dirty="0">
              <a:solidFill>
                <a:schemeClr val="bg1"/>
              </a:solidFill>
              <a:latin typeface="Myriad Pro"/>
              <a:cs typeface="Myriad Pro"/>
            </a:endParaRP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266400" y="1079500"/>
            <a:ext cx="8877600" cy="139471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4800" b="1" dirty="0">
                <a:solidFill>
                  <a:srgbClr val="0000BA"/>
                </a:solidFill>
                <a:latin typeface="Myriad Pro"/>
                <a:cs typeface="Myriad Pro"/>
              </a:rPr>
              <a:t>Step 2 </a:t>
            </a:r>
          </a:p>
          <a:p>
            <a:pPr algn="l"/>
            <a:r>
              <a:rPr lang="en-US" sz="4000" b="1" dirty="0">
                <a:solidFill>
                  <a:srgbClr val="0000BA"/>
                </a:solidFill>
                <a:latin typeface="Myriad Pro"/>
                <a:cs typeface="Myriad Pro"/>
              </a:rPr>
              <a:t>Identify &amp; prioritize issues &amp; goals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637748" y="6488668"/>
            <a:ext cx="506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0E59D30-32EB-1449-9DD2-88F8F2CECCC8}" type="slidenum">
              <a:rPr lang="en-US" smtClean="0">
                <a:solidFill>
                  <a:schemeClr val="bg1"/>
                </a:solidFill>
                <a:latin typeface="Myriad Pro"/>
                <a:cs typeface="Myriad Pro"/>
              </a:rPr>
              <a:pPr/>
              <a:t>8</a:t>
            </a:fld>
            <a:endParaRPr lang="en-US" dirty="0">
              <a:solidFill>
                <a:schemeClr val="bg1"/>
              </a:solidFill>
              <a:latin typeface="Myriad Pro"/>
              <a:cs typeface="Myriad Pro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3982623" y="2819400"/>
            <a:ext cx="4966855" cy="2682397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 eaLnBrk="0" hangingPunct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en-GB" sz="2800" kern="0" dirty="0">
                <a:solidFill>
                  <a:srgbClr val="000000"/>
                </a:solidFill>
                <a:latin typeface="Myriad Pro"/>
              </a:rPr>
              <a:t>2.1 Identify threats &amp; issues</a:t>
            </a:r>
          </a:p>
          <a:p>
            <a:pPr marL="514350" indent="-514350" eaLnBrk="0" hangingPunct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en-GB" sz="2800" kern="0" dirty="0">
                <a:solidFill>
                  <a:srgbClr val="000000"/>
                </a:solidFill>
                <a:latin typeface="Myriad Pro"/>
              </a:rPr>
              <a:t>2.2 </a:t>
            </a:r>
            <a:r>
              <a:rPr lang="en-US" sz="2800" kern="0" dirty="0">
                <a:solidFill>
                  <a:srgbClr val="000000"/>
                </a:solidFill>
                <a:latin typeface="Myriad Pro"/>
              </a:rPr>
              <a:t>Define goals</a:t>
            </a:r>
            <a:endParaRPr lang="en-US" sz="2800" dirty="0">
              <a:latin typeface="Myriad Pro"/>
            </a:endParaRPr>
          </a:p>
          <a:p>
            <a:pPr marL="514350" indent="-514350">
              <a:lnSpc>
                <a:spcPct val="90000"/>
              </a:lnSpc>
              <a:spcAft>
                <a:spcPts val="1200"/>
              </a:spcAft>
              <a:defRPr/>
            </a:pPr>
            <a:r>
              <a:rPr lang="en-GB" sz="2800" dirty="0">
                <a:solidFill>
                  <a:schemeClr val="tx1"/>
                </a:solidFill>
                <a:latin typeface="Myriad Pro"/>
              </a:rPr>
              <a:t>2.3 Identify performance indicators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0" y="2474216"/>
            <a:ext cx="3982623" cy="3505200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Font typeface="Arial"/>
              <a:buNone/>
            </a:pPr>
            <a:r>
              <a:rPr lang="en-US" b="1" dirty="0"/>
              <a:t>Objective</a:t>
            </a:r>
            <a:r>
              <a:rPr lang="en-US" dirty="0"/>
              <a:t>- Develop an ecosystem model for the coral reef ecosystems around Guam that incorporates data from biological/physical environment, land-based sources of pollution (nutrients and sediments), and human use.</a:t>
            </a:r>
          </a:p>
          <a:p>
            <a:pPr marL="0" indent="0">
              <a:buFont typeface="Arial"/>
              <a:buNone/>
            </a:pP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B2BBA79-62A6-45B0-A52E-95B3428E1DA5}"/>
              </a:ext>
            </a:extLst>
          </p:cNvPr>
          <p:cNvSpPr txBox="1"/>
          <p:nvPr/>
        </p:nvSpPr>
        <p:spPr>
          <a:xfrm>
            <a:off x="19835" y="6469649"/>
            <a:ext cx="9124165" cy="3792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PIFSC Economics and Human Dimensions External Review					Aug 2, 2017</a:t>
            </a:r>
          </a:p>
        </p:txBody>
      </p:sp>
    </p:spTree>
    <p:extLst>
      <p:ext uri="{BB962C8B-B14F-4D97-AF65-F5344CB8AC3E}">
        <p14:creationId xmlns:p14="http://schemas.microsoft.com/office/powerpoint/2010/main" val="25315361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Shape 190"/>
          <p:cNvGraphicFramePr/>
          <p:nvPr>
            <p:extLst>
              <p:ext uri="{D42A27DB-BD31-4B8C-83A1-F6EECF244321}">
                <p14:modId xmlns:p14="http://schemas.microsoft.com/office/powerpoint/2010/main" val="2622640587"/>
              </p:ext>
            </p:extLst>
          </p:nvPr>
        </p:nvGraphicFramePr>
        <p:xfrm>
          <a:off x="0" y="2743200"/>
          <a:ext cx="9144000" cy="3630898"/>
        </p:xfrm>
        <a:graphic>
          <a:graphicData uri="http://schemas.openxmlformats.org/drawingml/2006/table">
            <a:tbl>
              <a:tblPr bandRow="1">
                <a:noFill/>
              </a:tblPr>
              <a:tblGrid>
                <a:gridCol w="36309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880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49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0883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en-US" sz="2000" b="1" u="none" strike="noStrike" cap="none" dirty="0"/>
                        <a:t>Goals defined by decision-makers </a:t>
                      </a: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en-US" sz="2000" b="1" u="none" strike="noStrike" cap="none" dirty="0"/>
                        <a:t>Performance Indicators</a:t>
                      </a: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en-US" sz="2000" b="1" u="none" strike="noStrike" cap="none" dirty="0"/>
                        <a:t>Criteria</a:t>
                      </a: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6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en-US" sz="2000" u="none" strike="noStrike" cap="none" dirty="0"/>
                        <a:t>1. Improved habitat</a:t>
                      </a: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en-US" sz="2000" u="none" strike="noStrike" cap="none" dirty="0" err="1"/>
                        <a:t>Calcifiers:non-calcifiers</a:t>
                      </a:r>
                      <a:r>
                        <a:rPr lang="en-US" sz="2000" u="none" strike="noStrike" cap="none" dirty="0"/>
                        <a:t> ratio </a:t>
                      </a: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en-US" sz="2000" u="none" strike="noStrike" cap="none"/>
                        <a:t>1.15</a:t>
                      </a: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57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en-US" sz="2000" u="none" strike="noStrike" cap="none" dirty="0"/>
                        <a:t>2. Increased reef resilience</a:t>
                      </a: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en-US" sz="2000" u="none" strike="noStrike" cap="none" dirty="0"/>
                        <a:t>Biomass of parrotfish</a:t>
                      </a:r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en-US" sz="2000" u="none" strike="noStrike" cap="none" dirty="0"/>
                        <a:t>Biomass apex predators</a:t>
                      </a: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en-US" sz="2000" u="none" strike="noStrike" cap="none" dirty="0"/>
                        <a:t>2,399 t</a:t>
                      </a: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en-US" sz="2000" u="none" strike="noStrike" cap="none" dirty="0"/>
                        <a:t>759 t</a:t>
                      </a: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6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en-US" sz="2000" u="none" strike="noStrike" cap="none" dirty="0"/>
                        <a:t>3. Enhanced fish biomass</a:t>
                      </a:r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endParaRPr lang="en-US" sz="2000" u="none" strike="noStrike" cap="none" dirty="0"/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en-US" sz="2000" u="none" strike="noStrike" cap="none" dirty="0"/>
                        <a:t>Total reef-fish biomass</a:t>
                      </a:r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en-US" sz="2000" u="none" strike="noStrike" cap="none" dirty="0"/>
                        <a:t>Diversity &amp; Size distribution</a:t>
                      </a: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en-US" sz="2000" u="none" strike="noStrike" cap="none"/>
                        <a:t>5,447 t</a:t>
                      </a: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27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en-US" sz="2000" u="none" strike="noStrike" cap="none" dirty="0"/>
                        <a:t>4. Maintain or improved fishery landings</a:t>
                      </a: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en-US" sz="2000" u="none" strike="noStrike" cap="none" dirty="0" err="1"/>
                        <a:t>Nr</a:t>
                      </a:r>
                      <a:r>
                        <a:rPr lang="en-US" sz="2000" u="none" strike="noStrike" cap="none" dirty="0"/>
                        <a:t>.</a:t>
                      </a:r>
                      <a:r>
                        <a:rPr lang="en-US" sz="2000" u="none" strike="noStrike" cap="none" baseline="0" dirty="0"/>
                        <a:t> of fish groups not overexploited</a:t>
                      </a:r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en-US" sz="2000" u="none" strike="noStrike" cap="none" dirty="0"/>
                        <a:t>Biomass of reef-fish landings caught by shore-based fishers</a:t>
                      </a: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en-US" sz="2000" u="none" strike="noStrike" cap="none" dirty="0"/>
                        <a:t>20</a:t>
                      </a: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endParaRPr lang="en-US" sz="2000" u="none" strike="noStrike" cap="none" dirty="0"/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en-US" sz="2000" u="none" strike="noStrike" cap="none" dirty="0"/>
                        <a:t>130 t</a:t>
                      </a: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Content Placeholder 4"/>
          <p:cNvSpPr txBox="1">
            <a:spLocks/>
          </p:cNvSpPr>
          <p:nvPr/>
        </p:nvSpPr>
        <p:spPr>
          <a:xfrm>
            <a:off x="0" y="616005"/>
            <a:ext cx="9144000" cy="168830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/>
              <a:t>The model can be used to </a:t>
            </a:r>
            <a:r>
              <a:rPr lang="en-US" dirty="0">
                <a:solidFill>
                  <a:srgbClr val="FF0000"/>
                </a:solidFill>
              </a:rPr>
              <a:t>evaluate</a:t>
            </a:r>
            <a:r>
              <a:rPr lang="en-US" dirty="0"/>
              <a:t> socio-ecological </a:t>
            </a:r>
            <a:r>
              <a:rPr lang="en-US" dirty="0">
                <a:solidFill>
                  <a:srgbClr val="FF0000"/>
                </a:solidFill>
              </a:rPr>
              <a:t>tradeoffs</a:t>
            </a:r>
            <a:r>
              <a:rPr lang="en-US" dirty="0"/>
              <a:t> of </a:t>
            </a:r>
            <a:r>
              <a:rPr lang="en-US" dirty="0">
                <a:solidFill>
                  <a:srgbClr val="FF0000"/>
                </a:solidFill>
              </a:rPr>
              <a:t>alternative management </a:t>
            </a:r>
            <a:r>
              <a:rPr lang="en-US" dirty="0"/>
              <a:t>scenarios based on </a:t>
            </a:r>
            <a:r>
              <a:rPr lang="en-US" dirty="0">
                <a:solidFill>
                  <a:srgbClr val="FF0000"/>
                </a:solidFill>
              </a:rPr>
              <a:t>goal-related performance indicators </a:t>
            </a:r>
            <a:r>
              <a:rPr lang="en-US" dirty="0"/>
              <a:t>for each of the ecosystem users (managers, fishers, tourists).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68A4BE-06B4-4A94-A445-4C8DDFF0E598}"/>
              </a:ext>
            </a:extLst>
          </p:cNvPr>
          <p:cNvSpPr txBox="1"/>
          <p:nvPr/>
        </p:nvSpPr>
        <p:spPr>
          <a:xfrm>
            <a:off x="19835" y="6469649"/>
            <a:ext cx="9124165" cy="3792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PIFSC Economics and Human Dimensions External Review					Aug 2, 2017</a:t>
            </a:r>
          </a:p>
        </p:txBody>
      </p:sp>
    </p:spTree>
    <p:extLst>
      <p:ext uri="{BB962C8B-B14F-4D97-AF65-F5344CB8AC3E}">
        <p14:creationId xmlns:p14="http://schemas.microsoft.com/office/powerpoint/2010/main" val="36344138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999</Words>
  <Application>Microsoft Office PowerPoint</Application>
  <PresentationFormat>On-screen Show (4:3)</PresentationFormat>
  <Paragraphs>294</Paragraphs>
  <Slides>21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0" baseType="lpstr">
      <vt:lpstr>Arial</vt:lpstr>
      <vt:lpstr>Arial Narrow</vt:lpstr>
      <vt:lpstr>Calibri</vt:lpstr>
      <vt:lpstr>Cambria</vt:lpstr>
      <vt:lpstr>Myriad Pro</vt:lpstr>
      <vt:lpstr>Noto Sans Symbols</vt:lpstr>
      <vt:lpstr>Times New Roman</vt:lpstr>
      <vt:lpstr>Wingdings</vt:lpstr>
      <vt:lpstr>Office Theme</vt:lpstr>
      <vt:lpstr>Ecosystem Models </vt:lpstr>
      <vt:lpstr>Ecosystem models integrate and synthesize data </vt:lpstr>
      <vt:lpstr>Use of Ecosystem Models</vt:lpstr>
      <vt:lpstr>PowerPoint Presentation</vt:lpstr>
      <vt:lpstr>PowerPoint Presentation</vt:lpstr>
      <vt:lpstr>PowerPoint Presentation</vt:lpstr>
      <vt:lpstr>Guam  0-30 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Dive Tourism</vt:lpstr>
      <vt:lpstr>PowerPoint Presentation</vt:lpstr>
      <vt:lpstr>PowerPoint Presentation</vt:lpstr>
      <vt:lpstr>PowerPoint Presentation</vt:lpstr>
      <vt:lpstr>Ocean Acidification Funding (FY18 start)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2017-08-07T23:11:55Z</dcterms:created>
  <dcterms:modified xsi:type="dcterms:W3CDTF">2017-08-07T23:12:03Z</dcterms:modified>
</cp:coreProperties>
</file>